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</p:sldMasterIdLst>
  <p:notesMasterIdLst>
    <p:notesMasterId r:id="rId18"/>
  </p:notesMasterIdLst>
  <p:sldIdLst>
    <p:sldId id="260" r:id="rId5"/>
    <p:sldId id="275" r:id="rId6"/>
    <p:sldId id="277" r:id="rId7"/>
    <p:sldId id="278" r:id="rId8"/>
    <p:sldId id="281" r:id="rId9"/>
    <p:sldId id="305" r:id="rId10"/>
    <p:sldId id="297" r:id="rId11"/>
    <p:sldId id="299" r:id="rId12"/>
    <p:sldId id="303" r:id="rId13"/>
    <p:sldId id="295" r:id="rId14"/>
    <p:sldId id="304" r:id="rId15"/>
    <p:sldId id="294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1387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21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10" Type="http://schemas.openxmlformats.org/officeDocument/2006/relationships/slide" Target="slides/slide6.xml" /><Relationship Id="rId19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DF12C-2813-4887-BBCB-E4EBF151BCA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5EB044A-9EA6-453E-A65F-2982143FA338}">
      <dgm:prSet phldrT="[Text]"/>
      <dgm:spPr/>
      <dgm:t>
        <a:bodyPr/>
        <a:lstStyle/>
        <a:p>
          <a:r>
            <a:rPr lang="en-GB" dirty="0"/>
            <a:t>Step 1</a:t>
          </a:r>
          <a:br>
            <a:rPr lang="en-GB" dirty="0"/>
          </a:br>
          <a:r>
            <a:rPr lang="en-GB" b="1" dirty="0"/>
            <a:t>Develop the methodological guidelines based on RAD</a:t>
          </a:r>
          <a:endParaRPr lang="en-US" b="1" dirty="0"/>
        </a:p>
      </dgm:t>
    </dgm:pt>
    <dgm:pt modelId="{2C9B19B4-0BE9-4769-A316-F27F62B3248E}" type="parTrans" cxnId="{B32730DC-775A-4151-A98B-0AB63732B4E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BCE5A17-9A55-4D5B-8325-3A819FD38527}" type="sibTrans" cxnId="{B32730DC-775A-4151-A98B-0AB63732B4E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E58772A-BCD3-4790-8F43-931D7B91D3CF}">
      <dgm:prSet phldrT="[Text]"/>
      <dgm:spPr/>
      <dgm:t>
        <a:bodyPr/>
        <a:lstStyle/>
        <a:p>
          <a:r>
            <a:rPr lang="en-GB" dirty="0"/>
            <a:t>Step 2</a:t>
          </a:r>
          <a:br>
            <a:rPr lang="en-GB" dirty="0"/>
          </a:br>
          <a:r>
            <a:rPr lang="en-GB" b="1" dirty="0"/>
            <a:t>Conduct the survey in partner countries</a:t>
          </a:r>
          <a:endParaRPr lang="en-US" b="1" dirty="0"/>
        </a:p>
      </dgm:t>
    </dgm:pt>
    <dgm:pt modelId="{27EEC8DF-99D1-4B25-B22A-19EEDBB318A1}" type="parTrans" cxnId="{6F6F62C7-3469-4A73-9783-F9CD448765B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19F2CC6-F253-4E4F-A0FF-93AA0240D7A0}" type="sibTrans" cxnId="{6F6F62C7-3469-4A73-9783-F9CD448765B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B8CF1F4-AFCB-4E40-B7B8-DB52C9D2C27D}">
      <dgm:prSet phldrT="[Text]"/>
      <dgm:spPr/>
      <dgm:t>
        <a:bodyPr/>
        <a:lstStyle/>
        <a:p>
          <a:r>
            <a:rPr lang="en-GB" dirty="0"/>
            <a:t>Step 3</a:t>
          </a:r>
          <a:br>
            <a:rPr lang="en-GB" dirty="0"/>
          </a:br>
          <a:r>
            <a:rPr lang="en-GB" b="1" dirty="0"/>
            <a:t>Analyse the data</a:t>
          </a:r>
          <a:endParaRPr lang="en-US" b="1" dirty="0"/>
        </a:p>
      </dgm:t>
    </dgm:pt>
    <dgm:pt modelId="{C2C96F77-9C01-4D03-B94A-5E8E48829C0A}" type="parTrans" cxnId="{0A94981A-A65D-4A9E-9F72-DB5B43D52BA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9FD08C8-D3C9-4E6D-A398-0FD5EDC5E24A}" type="sibTrans" cxnId="{0A94981A-A65D-4A9E-9F72-DB5B43D52BA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72604D4-01BC-436B-9C45-9DABDCEAD354}">
      <dgm:prSet phldrT="[Text]"/>
      <dgm:spPr/>
      <dgm:t>
        <a:bodyPr/>
        <a:lstStyle/>
        <a:p>
          <a:r>
            <a:rPr lang="en-GB" dirty="0"/>
            <a:t>Step 4 </a:t>
          </a:r>
          <a:r>
            <a:rPr lang="en-GB" b="1" dirty="0"/>
            <a:t>Consolidate action plans</a:t>
          </a:r>
          <a:endParaRPr lang="en-US" b="1" dirty="0"/>
        </a:p>
      </dgm:t>
    </dgm:pt>
    <dgm:pt modelId="{B0AC401E-055B-4431-9D06-818D54A9EEE2}" type="parTrans" cxnId="{B278ABD5-CC77-45E9-B101-9A33A0FBA29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48FB931-CF99-4B65-8CF8-10AD9F006D92}" type="sibTrans" cxnId="{B278ABD5-CC77-45E9-B101-9A33A0FBA29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77224F0-0B7A-455C-BD43-DAAACE697ECF}">
      <dgm:prSet phldrT="[Text]"/>
      <dgm:spPr/>
      <dgm:t>
        <a:bodyPr/>
        <a:lstStyle/>
        <a:p>
          <a:r>
            <a:rPr lang="en-GB" dirty="0"/>
            <a:t>Step 5 </a:t>
          </a:r>
          <a:br>
            <a:rPr lang="en-GB" dirty="0"/>
          </a:br>
          <a:r>
            <a:rPr lang="en-GB" b="1" dirty="0"/>
            <a:t>Repeat survey</a:t>
          </a:r>
          <a:endParaRPr lang="en-US" b="1" dirty="0"/>
        </a:p>
      </dgm:t>
    </dgm:pt>
    <dgm:pt modelId="{72126EC0-24D6-4202-80A9-CBC8E096AC7B}" type="parTrans" cxnId="{FE3AD982-8675-4411-9FD6-489882FB3E3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F335586-3387-4A50-B93D-8AED22F733BF}" type="sibTrans" cxnId="{FE3AD982-8675-4411-9FD6-489882FB3E3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AAD47A1-1B5D-43E0-91EA-1F22C97B3A3D}" type="pres">
      <dgm:prSet presAssocID="{271DF12C-2813-4887-BBCB-E4EBF151BCA1}" presName="Name0" presStyleCnt="0">
        <dgm:presLayoutVars>
          <dgm:dir/>
          <dgm:resizeHandles val="exact"/>
        </dgm:presLayoutVars>
      </dgm:prSet>
      <dgm:spPr/>
    </dgm:pt>
    <dgm:pt modelId="{4166AA7E-7A6D-41DA-B330-E016238F5F97}" type="pres">
      <dgm:prSet presAssocID="{35EB044A-9EA6-453E-A65F-2982143FA338}" presName="node" presStyleLbl="node1" presStyleIdx="0" presStyleCnt="5">
        <dgm:presLayoutVars>
          <dgm:bulletEnabled val="1"/>
        </dgm:presLayoutVars>
      </dgm:prSet>
      <dgm:spPr>
        <a:prstGeom prst="round2DiagRect">
          <a:avLst/>
        </a:prstGeom>
      </dgm:spPr>
    </dgm:pt>
    <dgm:pt modelId="{69231C89-A15D-4A6E-BB05-514753A1C705}" type="pres">
      <dgm:prSet presAssocID="{DBCE5A17-9A55-4D5B-8325-3A819FD38527}" presName="sibTrans" presStyleLbl="sibTrans2D1" presStyleIdx="0" presStyleCnt="4"/>
      <dgm:spPr/>
    </dgm:pt>
    <dgm:pt modelId="{F06C4434-D0C4-41BD-84D9-51C121F96D7F}" type="pres">
      <dgm:prSet presAssocID="{DBCE5A17-9A55-4D5B-8325-3A819FD38527}" presName="connectorText" presStyleLbl="sibTrans2D1" presStyleIdx="0" presStyleCnt="4"/>
      <dgm:spPr/>
    </dgm:pt>
    <dgm:pt modelId="{872BC52A-3247-432C-8902-0964C54E8ADF}" type="pres">
      <dgm:prSet presAssocID="{4E58772A-BCD3-4790-8F43-931D7B91D3CF}" presName="node" presStyleLbl="node1" presStyleIdx="1" presStyleCnt="5">
        <dgm:presLayoutVars>
          <dgm:bulletEnabled val="1"/>
        </dgm:presLayoutVars>
      </dgm:prSet>
      <dgm:spPr>
        <a:prstGeom prst="round2DiagRect">
          <a:avLst/>
        </a:prstGeom>
      </dgm:spPr>
    </dgm:pt>
    <dgm:pt modelId="{447D5C84-2590-4753-84D8-5EF4EAE27753}" type="pres">
      <dgm:prSet presAssocID="{519F2CC6-F253-4E4F-A0FF-93AA0240D7A0}" presName="sibTrans" presStyleLbl="sibTrans2D1" presStyleIdx="1" presStyleCnt="4"/>
      <dgm:spPr/>
    </dgm:pt>
    <dgm:pt modelId="{571EA841-CA9D-4953-A8E4-7F953671DF29}" type="pres">
      <dgm:prSet presAssocID="{519F2CC6-F253-4E4F-A0FF-93AA0240D7A0}" presName="connectorText" presStyleLbl="sibTrans2D1" presStyleIdx="1" presStyleCnt="4"/>
      <dgm:spPr/>
    </dgm:pt>
    <dgm:pt modelId="{09B2FDBF-A433-4F5B-B63D-D8A8068F137B}" type="pres">
      <dgm:prSet presAssocID="{6B8CF1F4-AFCB-4E40-B7B8-DB52C9D2C27D}" presName="node" presStyleLbl="node1" presStyleIdx="2" presStyleCnt="5">
        <dgm:presLayoutVars>
          <dgm:bulletEnabled val="1"/>
        </dgm:presLayoutVars>
      </dgm:prSet>
      <dgm:spPr>
        <a:prstGeom prst="round2DiagRect">
          <a:avLst/>
        </a:prstGeom>
      </dgm:spPr>
    </dgm:pt>
    <dgm:pt modelId="{93FBE35C-9CC1-4E1F-8738-87CFB1725120}" type="pres">
      <dgm:prSet presAssocID="{69FD08C8-D3C9-4E6D-A398-0FD5EDC5E24A}" presName="sibTrans" presStyleLbl="sibTrans2D1" presStyleIdx="2" presStyleCnt="4"/>
      <dgm:spPr/>
    </dgm:pt>
    <dgm:pt modelId="{BC6649BC-213C-4E44-9CEB-8795A98B3C8E}" type="pres">
      <dgm:prSet presAssocID="{69FD08C8-D3C9-4E6D-A398-0FD5EDC5E24A}" presName="connectorText" presStyleLbl="sibTrans2D1" presStyleIdx="2" presStyleCnt="4"/>
      <dgm:spPr/>
    </dgm:pt>
    <dgm:pt modelId="{AEF0A007-12CF-4038-903D-6185BEC4B014}" type="pres">
      <dgm:prSet presAssocID="{A72604D4-01BC-436B-9C45-9DABDCEAD354}" presName="node" presStyleLbl="node1" presStyleIdx="3" presStyleCnt="5">
        <dgm:presLayoutVars>
          <dgm:bulletEnabled val="1"/>
        </dgm:presLayoutVars>
      </dgm:prSet>
      <dgm:spPr>
        <a:prstGeom prst="round2DiagRect">
          <a:avLst/>
        </a:prstGeom>
      </dgm:spPr>
    </dgm:pt>
    <dgm:pt modelId="{2B745B4A-7A44-47AD-97F6-1B19D3975EF6}" type="pres">
      <dgm:prSet presAssocID="{C48FB931-CF99-4B65-8CF8-10AD9F006D92}" presName="sibTrans" presStyleLbl="sibTrans2D1" presStyleIdx="3" presStyleCnt="4"/>
      <dgm:spPr/>
    </dgm:pt>
    <dgm:pt modelId="{9D2CD3CC-E1A4-4727-88C9-41EB58D5A45B}" type="pres">
      <dgm:prSet presAssocID="{C48FB931-CF99-4B65-8CF8-10AD9F006D92}" presName="connectorText" presStyleLbl="sibTrans2D1" presStyleIdx="3" presStyleCnt="4"/>
      <dgm:spPr/>
    </dgm:pt>
    <dgm:pt modelId="{A99F1BCD-2184-4EC9-A613-E7E5A10317F3}" type="pres">
      <dgm:prSet presAssocID="{B77224F0-0B7A-455C-BD43-DAAACE697ECF}" presName="node" presStyleLbl="node1" presStyleIdx="4" presStyleCnt="5">
        <dgm:presLayoutVars>
          <dgm:bulletEnabled val="1"/>
        </dgm:presLayoutVars>
      </dgm:prSet>
      <dgm:spPr>
        <a:prstGeom prst="round2DiagRect">
          <a:avLst/>
        </a:prstGeom>
      </dgm:spPr>
    </dgm:pt>
  </dgm:ptLst>
  <dgm:cxnLst>
    <dgm:cxn modelId="{0A94981A-A65D-4A9E-9F72-DB5B43D52BA1}" srcId="{271DF12C-2813-4887-BBCB-E4EBF151BCA1}" destId="{6B8CF1F4-AFCB-4E40-B7B8-DB52C9D2C27D}" srcOrd="2" destOrd="0" parTransId="{C2C96F77-9C01-4D03-B94A-5E8E48829C0A}" sibTransId="{69FD08C8-D3C9-4E6D-A398-0FD5EDC5E24A}"/>
    <dgm:cxn modelId="{F265A420-7C32-485A-A6AF-AEF0CB8AD9D1}" type="presOf" srcId="{519F2CC6-F253-4E4F-A0FF-93AA0240D7A0}" destId="{447D5C84-2590-4753-84D8-5EF4EAE27753}" srcOrd="0" destOrd="0" presId="urn:microsoft.com/office/officeart/2005/8/layout/process1"/>
    <dgm:cxn modelId="{609DD920-CC23-4FF5-81A9-36D35E51E401}" type="presOf" srcId="{DBCE5A17-9A55-4D5B-8325-3A819FD38527}" destId="{F06C4434-D0C4-41BD-84D9-51C121F96D7F}" srcOrd="1" destOrd="0" presId="urn:microsoft.com/office/officeart/2005/8/layout/process1"/>
    <dgm:cxn modelId="{ADCC3530-3D19-4579-9533-805CFAF74E20}" type="presOf" srcId="{6B8CF1F4-AFCB-4E40-B7B8-DB52C9D2C27D}" destId="{09B2FDBF-A433-4F5B-B63D-D8A8068F137B}" srcOrd="0" destOrd="0" presId="urn:microsoft.com/office/officeart/2005/8/layout/process1"/>
    <dgm:cxn modelId="{AD008E68-BA6F-4BFF-84F3-FFA9AA53EF63}" type="presOf" srcId="{DBCE5A17-9A55-4D5B-8325-3A819FD38527}" destId="{69231C89-A15D-4A6E-BB05-514753A1C705}" srcOrd="0" destOrd="0" presId="urn:microsoft.com/office/officeart/2005/8/layout/process1"/>
    <dgm:cxn modelId="{8230D949-A6E7-47EF-9730-E0EE1D944AA8}" type="presOf" srcId="{A72604D4-01BC-436B-9C45-9DABDCEAD354}" destId="{AEF0A007-12CF-4038-903D-6185BEC4B014}" srcOrd="0" destOrd="0" presId="urn:microsoft.com/office/officeart/2005/8/layout/process1"/>
    <dgm:cxn modelId="{FE3AD982-8675-4411-9FD6-489882FB3E3B}" srcId="{271DF12C-2813-4887-BBCB-E4EBF151BCA1}" destId="{B77224F0-0B7A-455C-BD43-DAAACE697ECF}" srcOrd="4" destOrd="0" parTransId="{72126EC0-24D6-4202-80A9-CBC8E096AC7B}" sibTransId="{EF335586-3387-4A50-B93D-8AED22F733BF}"/>
    <dgm:cxn modelId="{5C5E0D86-6292-4A1E-B807-A0511DD5A32F}" type="presOf" srcId="{35EB044A-9EA6-453E-A65F-2982143FA338}" destId="{4166AA7E-7A6D-41DA-B330-E016238F5F97}" srcOrd="0" destOrd="0" presId="urn:microsoft.com/office/officeart/2005/8/layout/process1"/>
    <dgm:cxn modelId="{B561A187-1474-4333-9E29-54C0DAD6E6ED}" type="presOf" srcId="{69FD08C8-D3C9-4E6D-A398-0FD5EDC5E24A}" destId="{93FBE35C-9CC1-4E1F-8738-87CFB1725120}" srcOrd="0" destOrd="0" presId="urn:microsoft.com/office/officeart/2005/8/layout/process1"/>
    <dgm:cxn modelId="{DBEA69A3-A247-47FC-AFF0-8D521EC50F27}" type="presOf" srcId="{69FD08C8-D3C9-4E6D-A398-0FD5EDC5E24A}" destId="{BC6649BC-213C-4E44-9CEB-8795A98B3C8E}" srcOrd="1" destOrd="0" presId="urn:microsoft.com/office/officeart/2005/8/layout/process1"/>
    <dgm:cxn modelId="{305DBDA5-EDA7-4F43-B3EC-40C67F1B04F9}" type="presOf" srcId="{271DF12C-2813-4887-BBCB-E4EBF151BCA1}" destId="{AAAD47A1-1B5D-43E0-91EA-1F22C97B3A3D}" srcOrd="0" destOrd="0" presId="urn:microsoft.com/office/officeart/2005/8/layout/process1"/>
    <dgm:cxn modelId="{27329AAE-680B-4808-85A7-BBEBE2B1DCB9}" type="presOf" srcId="{519F2CC6-F253-4E4F-A0FF-93AA0240D7A0}" destId="{571EA841-CA9D-4953-A8E4-7F953671DF29}" srcOrd="1" destOrd="0" presId="urn:microsoft.com/office/officeart/2005/8/layout/process1"/>
    <dgm:cxn modelId="{4D9DBCB8-5B61-4508-8C4B-617B8DA0E174}" type="presOf" srcId="{C48FB931-CF99-4B65-8CF8-10AD9F006D92}" destId="{2B745B4A-7A44-47AD-97F6-1B19D3975EF6}" srcOrd="0" destOrd="0" presId="urn:microsoft.com/office/officeart/2005/8/layout/process1"/>
    <dgm:cxn modelId="{6F6F62C7-3469-4A73-9783-F9CD448765B9}" srcId="{271DF12C-2813-4887-BBCB-E4EBF151BCA1}" destId="{4E58772A-BCD3-4790-8F43-931D7B91D3CF}" srcOrd="1" destOrd="0" parTransId="{27EEC8DF-99D1-4B25-B22A-19EEDBB318A1}" sibTransId="{519F2CC6-F253-4E4F-A0FF-93AA0240D7A0}"/>
    <dgm:cxn modelId="{C45355C7-2B2D-4534-AF6C-F3BEE7A081BE}" type="presOf" srcId="{B77224F0-0B7A-455C-BD43-DAAACE697ECF}" destId="{A99F1BCD-2184-4EC9-A613-E7E5A10317F3}" srcOrd="0" destOrd="0" presId="urn:microsoft.com/office/officeart/2005/8/layout/process1"/>
    <dgm:cxn modelId="{EEEAB7CB-D124-4D84-9CD3-417FDB3789C0}" type="presOf" srcId="{C48FB931-CF99-4B65-8CF8-10AD9F006D92}" destId="{9D2CD3CC-E1A4-4727-88C9-41EB58D5A45B}" srcOrd="1" destOrd="0" presId="urn:microsoft.com/office/officeart/2005/8/layout/process1"/>
    <dgm:cxn modelId="{B278ABD5-CC77-45E9-B101-9A33A0FBA290}" srcId="{271DF12C-2813-4887-BBCB-E4EBF151BCA1}" destId="{A72604D4-01BC-436B-9C45-9DABDCEAD354}" srcOrd="3" destOrd="0" parTransId="{B0AC401E-055B-4431-9D06-818D54A9EEE2}" sibTransId="{C48FB931-CF99-4B65-8CF8-10AD9F006D92}"/>
    <dgm:cxn modelId="{B32730DC-775A-4151-A98B-0AB63732B4E1}" srcId="{271DF12C-2813-4887-BBCB-E4EBF151BCA1}" destId="{35EB044A-9EA6-453E-A65F-2982143FA338}" srcOrd="0" destOrd="0" parTransId="{2C9B19B4-0BE9-4769-A316-F27F62B3248E}" sibTransId="{DBCE5A17-9A55-4D5B-8325-3A819FD38527}"/>
    <dgm:cxn modelId="{86D756F0-3FC8-4B47-8F5F-73CDDAA395E9}" type="presOf" srcId="{4E58772A-BCD3-4790-8F43-931D7B91D3CF}" destId="{872BC52A-3247-432C-8902-0964C54E8ADF}" srcOrd="0" destOrd="0" presId="urn:microsoft.com/office/officeart/2005/8/layout/process1"/>
    <dgm:cxn modelId="{2D6BF400-EDFC-47AA-A5D7-A07DC8181AE6}" type="presParOf" srcId="{AAAD47A1-1B5D-43E0-91EA-1F22C97B3A3D}" destId="{4166AA7E-7A6D-41DA-B330-E016238F5F97}" srcOrd="0" destOrd="0" presId="urn:microsoft.com/office/officeart/2005/8/layout/process1"/>
    <dgm:cxn modelId="{83BE8EBB-9255-4C3D-811B-C55BD4E14F31}" type="presParOf" srcId="{AAAD47A1-1B5D-43E0-91EA-1F22C97B3A3D}" destId="{69231C89-A15D-4A6E-BB05-514753A1C705}" srcOrd="1" destOrd="0" presId="urn:microsoft.com/office/officeart/2005/8/layout/process1"/>
    <dgm:cxn modelId="{F07B2235-21FA-4E87-9BE2-7A9A25827C27}" type="presParOf" srcId="{69231C89-A15D-4A6E-BB05-514753A1C705}" destId="{F06C4434-D0C4-41BD-84D9-51C121F96D7F}" srcOrd="0" destOrd="0" presId="urn:microsoft.com/office/officeart/2005/8/layout/process1"/>
    <dgm:cxn modelId="{7412E350-36D4-4313-926A-D24BECF1DB7D}" type="presParOf" srcId="{AAAD47A1-1B5D-43E0-91EA-1F22C97B3A3D}" destId="{872BC52A-3247-432C-8902-0964C54E8ADF}" srcOrd="2" destOrd="0" presId="urn:microsoft.com/office/officeart/2005/8/layout/process1"/>
    <dgm:cxn modelId="{49713DAF-17A3-4568-BF4D-507DD0171248}" type="presParOf" srcId="{AAAD47A1-1B5D-43E0-91EA-1F22C97B3A3D}" destId="{447D5C84-2590-4753-84D8-5EF4EAE27753}" srcOrd="3" destOrd="0" presId="urn:microsoft.com/office/officeart/2005/8/layout/process1"/>
    <dgm:cxn modelId="{D527B34D-DEEB-429A-828D-D3443CFD4757}" type="presParOf" srcId="{447D5C84-2590-4753-84D8-5EF4EAE27753}" destId="{571EA841-CA9D-4953-A8E4-7F953671DF29}" srcOrd="0" destOrd="0" presId="urn:microsoft.com/office/officeart/2005/8/layout/process1"/>
    <dgm:cxn modelId="{7322A9E6-A9E6-4047-BA3A-AF2D60C53058}" type="presParOf" srcId="{AAAD47A1-1B5D-43E0-91EA-1F22C97B3A3D}" destId="{09B2FDBF-A433-4F5B-B63D-D8A8068F137B}" srcOrd="4" destOrd="0" presId="urn:microsoft.com/office/officeart/2005/8/layout/process1"/>
    <dgm:cxn modelId="{3FC6468F-9380-44D6-8791-31B525804D22}" type="presParOf" srcId="{AAAD47A1-1B5D-43E0-91EA-1F22C97B3A3D}" destId="{93FBE35C-9CC1-4E1F-8738-87CFB1725120}" srcOrd="5" destOrd="0" presId="urn:microsoft.com/office/officeart/2005/8/layout/process1"/>
    <dgm:cxn modelId="{BBCA3493-50D7-460D-B9D6-773D3BCE23D2}" type="presParOf" srcId="{93FBE35C-9CC1-4E1F-8738-87CFB1725120}" destId="{BC6649BC-213C-4E44-9CEB-8795A98B3C8E}" srcOrd="0" destOrd="0" presId="urn:microsoft.com/office/officeart/2005/8/layout/process1"/>
    <dgm:cxn modelId="{9C81A739-D6F0-4BB4-9FDB-2C0C3E12CB7B}" type="presParOf" srcId="{AAAD47A1-1B5D-43E0-91EA-1F22C97B3A3D}" destId="{AEF0A007-12CF-4038-903D-6185BEC4B014}" srcOrd="6" destOrd="0" presId="urn:microsoft.com/office/officeart/2005/8/layout/process1"/>
    <dgm:cxn modelId="{5D4F5A4C-9C5F-4657-8497-2E56F3F8992A}" type="presParOf" srcId="{AAAD47A1-1B5D-43E0-91EA-1F22C97B3A3D}" destId="{2B745B4A-7A44-47AD-97F6-1B19D3975EF6}" srcOrd="7" destOrd="0" presId="urn:microsoft.com/office/officeart/2005/8/layout/process1"/>
    <dgm:cxn modelId="{58EF4A9B-85C2-4D4F-B2EE-B105207F979C}" type="presParOf" srcId="{2B745B4A-7A44-47AD-97F6-1B19D3975EF6}" destId="{9D2CD3CC-E1A4-4727-88C9-41EB58D5A45B}" srcOrd="0" destOrd="0" presId="urn:microsoft.com/office/officeart/2005/8/layout/process1"/>
    <dgm:cxn modelId="{5E22F25F-A80C-4EAD-954F-5BA3FA3AFF4F}" type="presParOf" srcId="{AAAD47A1-1B5D-43E0-91EA-1F22C97B3A3D}" destId="{A99F1BCD-2184-4EC9-A613-E7E5A10317F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6AA7E-7A6D-41DA-B330-E016238F5F97}">
      <dsp:nvSpPr>
        <dsp:cNvPr id="0" name=""/>
        <dsp:cNvSpPr/>
      </dsp:nvSpPr>
      <dsp:spPr>
        <a:xfrm>
          <a:off x="3784" y="133593"/>
          <a:ext cx="1173190" cy="835898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Step 1</a:t>
          </a:r>
          <a:br>
            <a:rPr lang="en-GB" sz="1000" kern="1200" dirty="0"/>
          </a:br>
          <a:r>
            <a:rPr lang="en-GB" sz="1000" b="1" kern="1200" dirty="0"/>
            <a:t>Develop the methodological guidelines based on RAD</a:t>
          </a:r>
          <a:endParaRPr lang="en-US" sz="1000" b="1" kern="1200" dirty="0"/>
        </a:p>
      </dsp:txBody>
      <dsp:txXfrm>
        <a:off x="44589" y="174398"/>
        <a:ext cx="1091580" cy="754288"/>
      </dsp:txXfrm>
    </dsp:sp>
    <dsp:sp modelId="{69231C89-A15D-4A6E-BB05-514753A1C705}">
      <dsp:nvSpPr>
        <dsp:cNvPr id="0" name=""/>
        <dsp:cNvSpPr/>
      </dsp:nvSpPr>
      <dsp:spPr>
        <a:xfrm>
          <a:off x="1294294" y="406067"/>
          <a:ext cx="248716" cy="290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2"/>
            </a:solidFill>
          </a:endParaRPr>
        </a:p>
      </dsp:txBody>
      <dsp:txXfrm>
        <a:off x="1294294" y="464257"/>
        <a:ext cx="174101" cy="174571"/>
      </dsp:txXfrm>
    </dsp:sp>
    <dsp:sp modelId="{872BC52A-3247-432C-8902-0964C54E8ADF}">
      <dsp:nvSpPr>
        <dsp:cNvPr id="0" name=""/>
        <dsp:cNvSpPr/>
      </dsp:nvSpPr>
      <dsp:spPr>
        <a:xfrm>
          <a:off x="1646251" y="133593"/>
          <a:ext cx="1173190" cy="835898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Step 2</a:t>
          </a:r>
          <a:br>
            <a:rPr lang="en-GB" sz="1000" kern="1200" dirty="0"/>
          </a:br>
          <a:r>
            <a:rPr lang="en-GB" sz="1000" b="1" kern="1200" dirty="0"/>
            <a:t>Conduct the survey in partner countries</a:t>
          </a:r>
          <a:endParaRPr lang="en-US" sz="1000" b="1" kern="1200" dirty="0"/>
        </a:p>
      </dsp:txBody>
      <dsp:txXfrm>
        <a:off x="1687056" y="174398"/>
        <a:ext cx="1091580" cy="754288"/>
      </dsp:txXfrm>
    </dsp:sp>
    <dsp:sp modelId="{447D5C84-2590-4753-84D8-5EF4EAE27753}">
      <dsp:nvSpPr>
        <dsp:cNvPr id="0" name=""/>
        <dsp:cNvSpPr/>
      </dsp:nvSpPr>
      <dsp:spPr>
        <a:xfrm>
          <a:off x="2936761" y="406067"/>
          <a:ext cx="248716" cy="290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2"/>
            </a:solidFill>
          </a:endParaRPr>
        </a:p>
      </dsp:txBody>
      <dsp:txXfrm>
        <a:off x="2936761" y="464257"/>
        <a:ext cx="174101" cy="174571"/>
      </dsp:txXfrm>
    </dsp:sp>
    <dsp:sp modelId="{09B2FDBF-A433-4F5B-B63D-D8A8068F137B}">
      <dsp:nvSpPr>
        <dsp:cNvPr id="0" name=""/>
        <dsp:cNvSpPr/>
      </dsp:nvSpPr>
      <dsp:spPr>
        <a:xfrm>
          <a:off x="3288718" y="133593"/>
          <a:ext cx="1173190" cy="835898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Step 3</a:t>
          </a:r>
          <a:br>
            <a:rPr lang="en-GB" sz="1000" kern="1200" dirty="0"/>
          </a:br>
          <a:r>
            <a:rPr lang="en-GB" sz="1000" b="1" kern="1200" dirty="0"/>
            <a:t>Analyse the data</a:t>
          </a:r>
          <a:endParaRPr lang="en-US" sz="1000" b="1" kern="1200" dirty="0"/>
        </a:p>
      </dsp:txBody>
      <dsp:txXfrm>
        <a:off x="3329523" y="174398"/>
        <a:ext cx="1091580" cy="754288"/>
      </dsp:txXfrm>
    </dsp:sp>
    <dsp:sp modelId="{93FBE35C-9CC1-4E1F-8738-87CFB1725120}">
      <dsp:nvSpPr>
        <dsp:cNvPr id="0" name=""/>
        <dsp:cNvSpPr/>
      </dsp:nvSpPr>
      <dsp:spPr>
        <a:xfrm>
          <a:off x="4579228" y="406067"/>
          <a:ext cx="248716" cy="290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2"/>
            </a:solidFill>
          </a:endParaRPr>
        </a:p>
      </dsp:txBody>
      <dsp:txXfrm>
        <a:off x="4579228" y="464257"/>
        <a:ext cx="174101" cy="174571"/>
      </dsp:txXfrm>
    </dsp:sp>
    <dsp:sp modelId="{AEF0A007-12CF-4038-903D-6185BEC4B014}">
      <dsp:nvSpPr>
        <dsp:cNvPr id="0" name=""/>
        <dsp:cNvSpPr/>
      </dsp:nvSpPr>
      <dsp:spPr>
        <a:xfrm>
          <a:off x="4931185" y="133593"/>
          <a:ext cx="1173190" cy="835898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Step 4 </a:t>
          </a:r>
          <a:r>
            <a:rPr lang="en-GB" sz="1000" b="1" kern="1200" dirty="0"/>
            <a:t>Consolidate action plans</a:t>
          </a:r>
          <a:endParaRPr lang="en-US" sz="1000" b="1" kern="1200" dirty="0"/>
        </a:p>
      </dsp:txBody>
      <dsp:txXfrm>
        <a:off x="4971990" y="174398"/>
        <a:ext cx="1091580" cy="754288"/>
      </dsp:txXfrm>
    </dsp:sp>
    <dsp:sp modelId="{2B745B4A-7A44-47AD-97F6-1B19D3975EF6}">
      <dsp:nvSpPr>
        <dsp:cNvPr id="0" name=""/>
        <dsp:cNvSpPr/>
      </dsp:nvSpPr>
      <dsp:spPr>
        <a:xfrm>
          <a:off x="6221695" y="406067"/>
          <a:ext cx="248716" cy="290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2"/>
            </a:solidFill>
          </a:endParaRPr>
        </a:p>
      </dsp:txBody>
      <dsp:txXfrm>
        <a:off x="6221695" y="464257"/>
        <a:ext cx="174101" cy="174571"/>
      </dsp:txXfrm>
    </dsp:sp>
    <dsp:sp modelId="{A99F1BCD-2184-4EC9-A613-E7E5A10317F3}">
      <dsp:nvSpPr>
        <dsp:cNvPr id="0" name=""/>
        <dsp:cNvSpPr/>
      </dsp:nvSpPr>
      <dsp:spPr>
        <a:xfrm>
          <a:off x="6573652" y="133593"/>
          <a:ext cx="1173190" cy="835898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Step 5 </a:t>
          </a:r>
          <a:br>
            <a:rPr lang="en-GB" sz="1000" kern="1200" dirty="0"/>
          </a:br>
          <a:r>
            <a:rPr lang="en-GB" sz="1000" b="1" kern="1200" dirty="0"/>
            <a:t>Repeat survey</a:t>
          </a:r>
          <a:endParaRPr lang="en-US" sz="1000" b="1" kern="1200" dirty="0"/>
        </a:p>
      </dsp:txBody>
      <dsp:txXfrm>
        <a:off x="6614457" y="174398"/>
        <a:ext cx="1091580" cy="754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3322E-0DFB-9840-B26D-9197CE2FBE8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9D4B-EDD2-E749-8217-097CBAD2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1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89D4B-EDD2-E749-8217-097CBAD22C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4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“Loss of revenue caused by customs-related corruption is estimated to cost WCO members at least USD 2 billion in customs revenue each year.”*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89D4B-EDD2-E749-8217-097CBAD22C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89D4B-EDD2-E749-8217-097CBAD22C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1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openxmlformats.org/officeDocument/2006/relationships/image" Target="../media/image2.png" /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8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Title 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40BC389-230E-E74E-A1CC-4CA04A95DC5F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548840" y="576843"/>
            <a:ext cx="5161679" cy="1296501"/>
          </a:xfrm>
          <a:prstGeom prst="round1Rect">
            <a:avLst>
              <a:gd name="adj" fmla="val 40808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96000" tIns="144000" rIns="216000" bIns="4572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 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02BD401-3306-A44F-BF40-440D60C3B876}"/>
              </a:ext>
            </a:extLst>
          </p:cNvPr>
          <p:cNvSpPr txBox="1">
            <a:spLocks/>
          </p:cNvSpPr>
          <p:nvPr userDrawn="1"/>
        </p:nvSpPr>
        <p:spPr>
          <a:xfrm rot="16200000" flipH="1" flipV="1">
            <a:off x="2481428" y="119929"/>
            <a:ext cx="1296504" cy="5161678"/>
          </a:xfrm>
          <a:prstGeom prst="round1Rect">
            <a:avLst>
              <a:gd name="adj" fmla="val 40808"/>
            </a:avLst>
          </a:prstGeom>
          <a:gradFill flip="none" rotWithShape="0">
            <a:gsLst>
              <a:gs pos="0">
                <a:schemeClr val="tx1">
                  <a:alpha val="71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lIns="251999" tIns="251999" rIns="251999" bIns="251999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981518-CF65-4D4D-8FFD-64D8D4FE1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473" t="19773" r="13946" b="26916"/>
          <a:stretch/>
        </p:blipFill>
        <p:spPr>
          <a:xfrm>
            <a:off x="811233" y="672615"/>
            <a:ext cx="2838591" cy="1104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8" name="Round Single Corner of Rectangle 19">
            <a:extLst>
              <a:ext uri="{FF2B5EF4-FFF2-40B4-BE49-F238E27FC236}">
                <a16:creationId xmlns:a16="http://schemas.microsoft.com/office/drawing/2014/main" id="{1A17D94C-B91E-2044-90C5-C1991D278D7C}"/>
              </a:ext>
            </a:extLst>
          </p:cNvPr>
          <p:cNvSpPr/>
          <p:nvPr userDrawn="1"/>
        </p:nvSpPr>
        <p:spPr>
          <a:xfrm flipV="1">
            <a:off x="-7622" y="4082546"/>
            <a:ext cx="9167525" cy="2775454"/>
          </a:xfrm>
          <a:custGeom>
            <a:avLst/>
            <a:gdLst>
              <a:gd name="connsiteX0" fmla="*/ 0 w 9144000"/>
              <a:gd name="connsiteY0" fmla="*/ 0 h 5050971"/>
              <a:gd name="connsiteX1" fmla="*/ 8110571 w 9144000"/>
              <a:gd name="connsiteY1" fmla="*/ 0 h 5050971"/>
              <a:gd name="connsiteX2" fmla="*/ 9144000 w 9144000"/>
              <a:gd name="connsiteY2" fmla="*/ 1033429 h 5050971"/>
              <a:gd name="connsiteX3" fmla="*/ 9144000 w 9144000"/>
              <a:gd name="connsiteY3" fmla="*/ 5050971 h 5050971"/>
              <a:gd name="connsiteX4" fmla="*/ 0 w 9144000"/>
              <a:gd name="connsiteY4" fmla="*/ 5050971 h 5050971"/>
              <a:gd name="connsiteX5" fmla="*/ 0 w 9144000"/>
              <a:gd name="connsiteY5" fmla="*/ 0 h 5050971"/>
              <a:gd name="connsiteX0" fmla="*/ 0 w 9144000"/>
              <a:gd name="connsiteY0" fmla="*/ 1837009 h 6887980"/>
              <a:gd name="connsiteX1" fmla="*/ 8110571 w 9144000"/>
              <a:gd name="connsiteY1" fmla="*/ 1837009 h 6887980"/>
              <a:gd name="connsiteX2" fmla="*/ 9144000 w 9144000"/>
              <a:gd name="connsiteY2" fmla="*/ 2870438 h 6887980"/>
              <a:gd name="connsiteX3" fmla="*/ 9144000 w 9144000"/>
              <a:gd name="connsiteY3" fmla="*/ 6887980 h 6887980"/>
              <a:gd name="connsiteX4" fmla="*/ 7495 w 9144000"/>
              <a:gd name="connsiteY4" fmla="*/ 0 h 6887980"/>
              <a:gd name="connsiteX5" fmla="*/ 0 w 9144000"/>
              <a:gd name="connsiteY5" fmla="*/ 1837009 h 6887980"/>
              <a:gd name="connsiteX0" fmla="*/ 0 w 9151495"/>
              <a:gd name="connsiteY0" fmla="*/ 1837009 h 2870438"/>
              <a:gd name="connsiteX1" fmla="*/ 8110571 w 9151495"/>
              <a:gd name="connsiteY1" fmla="*/ 1837009 h 2870438"/>
              <a:gd name="connsiteX2" fmla="*/ 9144000 w 9151495"/>
              <a:gd name="connsiteY2" fmla="*/ 2870438 h 2870438"/>
              <a:gd name="connsiteX3" fmla="*/ 9151495 w 9151495"/>
              <a:gd name="connsiteY3" fmla="*/ 37475 h 2870438"/>
              <a:gd name="connsiteX4" fmla="*/ 7495 w 9151495"/>
              <a:gd name="connsiteY4" fmla="*/ 0 h 2870438"/>
              <a:gd name="connsiteX5" fmla="*/ 0 w 9151495"/>
              <a:gd name="connsiteY5" fmla="*/ 1837009 h 2870438"/>
              <a:gd name="connsiteX0" fmla="*/ 0 w 9151495"/>
              <a:gd name="connsiteY0" fmla="*/ 1799534 h 2832963"/>
              <a:gd name="connsiteX1" fmla="*/ 8110571 w 9151495"/>
              <a:gd name="connsiteY1" fmla="*/ 1799534 h 2832963"/>
              <a:gd name="connsiteX2" fmla="*/ 9144000 w 9151495"/>
              <a:gd name="connsiteY2" fmla="*/ 2832963 h 2832963"/>
              <a:gd name="connsiteX3" fmla="*/ 9151495 w 9151495"/>
              <a:gd name="connsiteY3" fmla="*/ 0 h 2832963"/>
              <a:gd name="connsiteX4" fmla="*/ 52466 w 9151495"/>
              <a:gd name="connsiteY4" fmla="*/ 7495 h 2832963"/>
              <a:gd name="connsiteX5" fmla="*/ 0 w 9151495"/>
              <a:gd name="connsiteY5" fmla="*/ 1799534 h 2832963"/>
              <a:gd name="connsiteX0" fmla="*/ 7826 w 9159321"/>
              <a:gd name="connsiteY0" fmla="*/ 1822019 h 2855448"/>
              <a:gd name="connsiteX1" fmla="*/ 8118397 w 9159321"/>
              <a:gd name="connsiteY1" fmla="*/ 1822019 h 2855448"/>
              <a:gd name="connsiteX2" fmla="*/ 9151826 w 9159321"/>
              <a:gd name="connsiteY2" fmla="*/ 2855448 h 2855448"/>
              <a:gd name="connsiteX3" fmla="*/ 9159321 w 9159321"/>
              <a:gd name="connsiteY3" fmla="*/ 22485 h 2855448"/>
              <a:gd name="connsiteX4" fmla="*/ 332 w 9159321"/>
              <a:gd name="connsiteY4" fmla="*/ 0 h 2855448"/>
              <a:gd name="connsiteX5" fmla="*/ 7826 w 9159321"/>
              <a:gd name="connsiteY5" fmla="*/ 1822019 h 2855448"/>
              <a:gd name="connsiteX0" fmla="*/ 721 w 9152216"/>
              <a:gd name="connsiteY0" fmla="*/ 1807029 h 2840458"/>
              <a:gd name="connsiteX1" fmla="*/ 8111292 w 9152216"/>
              <a:gd name="connsiteY1" fmla="*/ 1807029 h 2840458"/>
              <a:gd name="connsiteX2" fmla="*/ 9144721 w 9152216"/>
              <a:gd name="connsiteY2" fmla="*/ 2840458 h 2840458"/>
              <a:gd name="connsiteX3" fmla="*/ 9152216 w 9152216"/>
              <a:gd name="connsiteY3" fmla="*/ 7495 h 2840458"/>
              <a:gd name="connsiteX4" fmla="*/ 722 w 9152216"/>
              <a:gd name="connsiteY4" fmla="*/ 0 h 2840458"/>
              <a:gd name="connsiteX5" fmla="*/ 721 w 9152216"/>
              <a:gd name="connsiteY5" fmla="*/ 1807029 h 2840458"/>
              <a:gd name="connsiteX0" fmla="*/ 721 w 9152216"/>
              <a:gd name="connsiteY0" fmla="*/ 1814524 h 2847953"/>
              <a:gd name="connsiteX1" fmla="*/ 8111292 w 9152216"/>
              <a:gd name="connsiteY1" fmla="*/ 1814524 h 2847953"/>
              <a:gd name="connsiteX2" fmla="*/ 9144721 w 9152216"/>
              <a:gd name="connsiteY2" fmla="*/ 2847953 h 2847953"/>
              <a:gd name="connsiteX3" fmla="*/ 9152216 w 9152216"/>
              <a:gd name="connsiteY3" fmla="*/ 0 h 2847953"/>
              <a:gd name="connsiteX4" fmla="*/ 722 w 9152216"/>
              <a:gd name="connsiteY4" fmla="*/ 7495 h 2847953"/>
              <a:gd name="connsiteX5" fmla="*/ 721 w 9152216"/>
              <a:gd name="connsiteY5" fmla="*/ 1814524 h 2847953"/>
              <a:gd name="connsiteX0" fmla="*/ 721 w 9145053"/>
              <a:gd name="connsiteY0" fmla="*/ 1829514 h 2862943"/>
              <a:gd name="connsiteX1" fmla="*/ 8111292 w 9145053"/>
              <a:gd name="connsiteY1" fmla="*/ 1829514 h 2862943"/>
              <a:gd name="connsiteX2" fmla="*/ 9144721 w 9145053"/>
              <a:gd name="connsiteY2" fmla="*/ 2862943 h 2862943"/>
              <a:gd name="connsiteX3" fmla="*/ 9137226 w 9145053"/>
              <a:gd name="connsiteY3" fmla="*/ 0 h 2862943"/>
              <a:gd name="connsiteX4" fmla="*/ 722 w 9145053"/>
              <a:gd name="connsiteY4" fmla="*/ 22485 h 2862943"/>
              <a:gd name="connsiteX5" fmla="*/ 721 w 9145053"/>
              <a:gd name="connsiteY5" fmla="*/ 1829514 h 2862943"/>
              <a:gd name="connsiteX0" fmla="*/ 721 w 9159711"/>
              <a:gd name="connsiteY0" fmla="*/ 1829514 h 2862943"/>
              <a:gd name="connsiteX1" fmla="*/ 8111292 w 9159711"/>
              <a:gd name="connsiteY1" fmla="*/ 1829514 h 2862943"/>
              <a:gd name="connsiteX2" fmla="*/ 9144721 w 9159711"/>
              <a:gd name="connsiteY2" fmla="*/ 2862943 h 2862943"/>
              <a:gd name="connsiteX3" fmla="*/ 9159711 w 9159711"/>
              <a:gd name="connsiteY3" fmla="*/ 0 h 2862943"/>
              <a:gd name="connsiteX4" fmla="*/ 722 w 9159711"/>
              <a:gd name="connsiteY4" fmla="*/ 22485 h 2862943"/>
              <a:gd name="connsiteX5" fmla="*/ 721 w 9159711"/>
              <a:gd name="connsiteY5" fmla="*/ 1829514 h 2862943"/>
              <a:gd name="connsiteX0" fmla="*/ 721 w 9159711"/>
              <a:gd name="connsiteY0" fmla="*/ 1822019 h 2855448"/>
              <a:gd name="connsiteX1" fmla="*/ 8111292 w 9159711"/>
              <a:gd name="connsiteY1" fmla="*/ 1822019 h 2855448"/>
              <a:gd name="connsiteX2" fmla="*/ 9144721 w 9159711"/>
              <a:gd name="connsiteY2" fmla="*/ 2855448 h 2855448"/>
              <a:gd name="connsiteX3" fmla="*/ 9159711 w 9159711"/>
              <a:gd name="connsiteY3" fmla="*/ 0 h 2855448"/>
              <a:gd name="connsiteX4" fmla="*/ 722 w 9159711"/>
              <a:gd name="connsiteY4" fmla="*/ 14990 h 2855448"/>
              <a:gd name="connsiteX5" fmla="*/ 721 w 9159711"/>
              <a:gd name="connsiteY5" fmla="*/ 1822019 h 2855448"/>
              <a:gd name="connsiteX0" fmla="*/ 721 w 9182196"/>
              <a:gd name="connsiteY0" fmla="*/ 1829514 h 2862943"/>
              <a:gd name="connsiteX1" fmla="*/ 8111292 w 9182196"/>
              <a:gd name="connsiteY1" fmla="*/ 1829514 h 2862943"/>
              <a:gd name="connsiteX2" fmla="*/ 9144721 w 9182196"/>
              <a:gd name="connsiteY2" fmla="*/ 2862943 h 2862943"/>
              <a:gd name="connsiteX3" fmla="*/ 9182196 w 9182196"/>
              <a:gd name="connsiteY3" fmla="*/ 0 h 2862943"/>
              <a:gd name="connsiteX4" fmla="*/ 722 w 9182196"/>
              <a:gd name="connsiteY4" fmla="*/ 22485 h 2862943"/>
              <a:gd name="connsiteX5" fmla="*/ 721 w 9182196"/>
              <a:gd name="connsiteY5" fmla="*/ 1829514 h 2862943"/>
              <a:gd name="connsiteX0" fmla="*/ 721 w 9152216"/>
              <a:gd name="connsiteY0" fmla="*/ 1837009 h 2870438"/>
              <a:gd name="connsiteX1" fmla="*/ 8111292 w 9152216"/>
              <a:gd name="connsiteY1" fmla="*/ 1837009 h 2870438"/>
              <a:gd name="connsiteX2" fmla="*/ 9144721 w 9152216"/>
              <a:gd name="connsiteY2" fmla="*/ 2870438 h 2870438"/>
              <a:gd name="connsiteX3" fmla="*/ 9152216 w 9152216"/>
              <a:gd name="connsiteY3" fmla="*/ 0 h 2870438"/>
              <a:gd name="connsiteX4" fmla="*/ 722 w 9152216"/>
              <a:gd name="connsiteY4" fmla="*/ 29980 h 2870438"/>
              <a:gd name="connsiteX5" fmla="*/ 721 w 9152216"/>
              <a:gd name="connsiteY5" fmla="*/ 1837009 h 2870438"/>
              <a:gd name="connsiteX0" fmla="*/ 721 w 9145442"/>
              <a:gd name="connsiteY0" fmla="*/ 1829514 h 2862943"/>
              <a:gd name="connsiteX1" fmla="*/ 8111292 w 9145442"/>
              <a:gd name="connsiteY1" fmla="*/ 1829514 h 2862943"/>
              <a:gd name="connsiteX2" fmla="*/ 9144721 w 9145442"/>
              <a:gd name="connsiteY2" fmla="*/ 2862943 h 2862943"/>
              <a:gd name="connsiteX3" fmla="*/ 9144721 w 9145442"/>
              <a:gd name="connsiteY3" fmla="*/ 0 h 2862943"/>
              <a:gd name="connsiteX4" fmla="*/ 722 w 9145442"/>
              <a:gd name="connsiteY4" fmla="*/ 22485 h 2862943"/>
              <a:gd name="connsiteX5" fmla="*/ 721 w 9145442"/>
              <a:gd name="connsiteY5" fmla="*/ 1829514 h 2862943"/>
              <a:gd name="connsiteX0" fmla="*/ 721 w 9145442"/>
              <a:gd name="connsiteY0" fmla="*/ 1807029 h 2840458"/>
              <a:gd name="connsiteX1" fmla="*/ 8111292 w 9145442"/>
              <a:gd name="connsiteY1" fmla="*/ 1807029 h 2840458"/>
              <a:gd name="connsiteX2" fmla="*/ 9144721 w 9145442"/>
              <a:gd name="connsiteY2" fmla="*/ 2840458 h 2840458"/>
              <a:gd name="connsiteX3" fmla="*/ 9144721 w 9145442"/>
              <a:gd name="connsiteY3" fmla="*/ 7495 h 2840458"/>
              <a:gd name="connsiteX4" fmla="*/ 722 w 9145442"/>
              <a:gd name="connsiteY4" fmla="*/ 0 h 2840458"/>
              <a:gd name="connsiteX5" fmla="*/ 721 w 9145442"/>
              <a:gd name="connsiteY5" fmla="*/ 1807029 h 2840458"/>
              <a:gd name="connsiteX0" fmla="*/ 721 w 9145442"/>
              <a:gd name="connsiteY0" fmla="*/ 2886321 h 3919750"/>
              <a:gd name="connsiteX1" fmla="*/ 8111292 w 9145442"/>
              <a:gd name="connsiteY1" fmla="*/ 2886321 h 3919750"/>
              <a:gd name="connsiteX2" fmla="*/ 9144721 w 9145442"/>
              <a:gd name="connsiteY2" fmla="*/ 3919750 h 3919750"/>
              <a:gd name="connsiteX3" fmla="*/ 9144721 w 9145442"/>
              <a:gd name="connsiteY3" fmla="*/ 1086787 h 3919750"/>
              <a:gd name="connsiteX4" fmla="*/ 722 w 9145442"/>
              <a:gd name="connsiteY4" fmla="*/ 0 h 3919750"/>
              <a:gd name="connsiteX5" fmla="*/ 721 w 9145442"/>
              <a:gd name="connsiteY5" fmla="*/ 2886321 h 3919750"/>
              <a:gd name="connsiteX0" fmla="*/ 721 w 9159711"/>
              <a:gd name="connsiteY0" fmla="*/ 2886321 h 3919750"/>
              <a:gd name="connsiteX1" fmla="*/ 8111292 w 9159711"/>
              <a:gd name="connsiteY1" fmla="*/ 2886321 h 3919750"/>
              <a:gd name="connsiteX2" fmla="*/ 9144721 w 9159711"/>
              <a:gd name="connsiteY2" fmla="*/ 3919750 h 3919750"/>
              <a:gd name="connsiteX3" fmla="*/ 9159711 w 9159711"/>
              <a:gd name="connsiteY3" fmla="*/ 0 h 3919750"/>
              <a:gd name="connsiteX4" fmla="*/ 722 w 9159711"/>
              <a:gd name="connsiteY4" fmla="*/ 0 h 3919750"/>
              <a:gd name="connsiteX5" fmla="*/ 721 w 9159711"/>
              <a:gd name="connsiteY5" fmla="*/ 2886321 h 3919750"/>
              <a:gd name="connsiteX0" fmla="*/ 0 w 9158990"/>
              <a:gd name="connsiteY0" fmla="*/ 2886321 h 3919750"/>
              <a:gd name="connsiteX1" fmla="*/ 8110571 w 9158990"/>
              <a:gd name="connsiteY1" fmla="*/ 2886321 h 3919750"/>
              <a:gd name="connsiteX2" fmla="*/ 9144000 w 9158990"/>
              <a:gd name="connsiteY2" fmla="*/ 3919750 h 3919750"/>
              <a:gd name="connsiteX3" fmla="*/ 9158990 w 9158990"/>
              <a:gd name="connsiteY3" fmla="*/ 0 h 3919750"/>
              <a:gd name="connsiteX4" fmla="*/ 111319 w 9158990"/>
              <a:gd name="connsiteY4" fmla="*/ 1160891 h 3919750"/>
              <a:gd name="connsiteX5" fmla="*/ 0 w 9158990"/>
              <a:gd name="connsiteY5" fmla="*/ 2886321 h 3919750"/>
              <a:gd name="connsiteX0" fmla="*/ 0 w 9158990"/>
              <a:gd name="connsiteY0" fmla="*/ 2886321 h 3919750"/>
              <a:gd name="connsiteX1" fmla="*/ 8110571 w 9158990"/>
              <a:gd name="connsiteY1" fmla="*/ 2886321 h 3919750"/>
              <a:gd name="connsiteX2" fmla="*/ 9144000 w 9158990"/>
              <a:gd name="connsiteY2" fmla="*/ 3919750 h 3919750"/>
              <a:gd name="connsiteX3" fmla="*/ 9158990 w 9158990"/>
              <a:gd name="connsiteY3" fmla="*/ 0 h 3919750"/>
              <a:gd name="connsiteX4" fmla="*/ 15904 w 9158990"/>
              <a:gd name="connsiteY4" fmla="*/ 1113184 h 3919750"/>
              <a:gd name="connsiteX5" fmla="*/ 0 w 9158990"/>
              <a:gd name="connsiteY5" fmla="*/ 2886321 h 3919750"/>
              <a:gd name="connsiteX0" fmla="*/ 720 w 9159710"/>
              <a:gd name="connsiteY0" fmla="*/ 2886321 h 3919750"/>
              <a:gd name="connsiteX1" fmla="*/ 8111291 w 9159710"/>
              <a:gd name="connsiteY1" fmla="*/ 2886321 h 3919750"/>
              <a:gd name="connsiteX2" fmla="*/ 9144720 w 9159710"/>
              <a:gd name="connsiteY2" fmla="*/ 3919750 h 3919750"/>
              <a:gd name="connsiteX3" fmla="*/ 9159710 w 9159710"/>
              <a:gd name="connsiteY3" fmla="*/ 0 h 3919750"/>
              <a:gd name="connsiteX4" fmla="*/ 721 w 9159710"/>
              <a:gd name="connsiteY4" fmla="*/ 1105233 h 3919750"/>
              <a:gd name="connsiteX5" fmla="*/ 720 w 9159710"/>
              <a:gd name="connsiteY5" fmla="*/ 2886321 h 3919750"/>
              <a:gd name="connsiteX0" fmla="*/ 720 w 9144748"/>
              <a:gd name="connsiteY0" fmla="*/ 1860603 h 2894032"/>
              <a:gd name="connsiteX1" fmla="*/ 8111291 w 9144748"/>
              <a:gd name="connsiteY1" fmla="*/ 1860603 h 2894032"/>
              <a:gd name="connsiteX2" fmla="*/ 9144720 w 9144748"/>
              <a:gd name="connsiteY2" fmla="*/ 2894032 h 2894032"/>
              <a:gd name="connsiteX3" fmla="*/ 8984781 w 9144748"/>
              <a:gd name="connsiteY3" fmla="*/ 0 h 2894032"/>
              <a:gd name="connsiteX4" fmla="*/ 721 w 9144748"/>
              <a:gd name="connsiteY4" fmla="*/ 79515 h 2894032"/>
              <a:gd name="connsiteX5" fmla="*/ 720 w 9144748"/>
              <a:gd name="connsiteY5" fmla="*/ 1860603 h 2894032"/>
              <a:gd name="connsiteX0" fmla="*/ 720 w 9159710"/>
              <a:gd name="connsiteY0" fmla="*/ 1781088 h 2814517"/>
              <a:gd name="connsiteX1" fmla="*/ 8111291 w 9159710"/>
              <a:gd name="connsiteY1" fmla="*/ 1781088 h 2814517"/>
              <a:gd name="connsiteX2" fmla="*/ 9144720 w 9159710"/>
              <a:gd name="connsiteY2" fmla="*/ 2814517 h 2814517"/>
              <a:gd name="connsiteX3" fmla="*/ 9159710 w 9159710"/>
              <a:gd name="connsiteY3" fmla="*/ 39755 h 2814517"/>
              <a:gd name="connsiteX4" fmla="*/ 721 w 9159710"/>
              <a:gd name="connsiteY4" fmla="*/ 0 h 2814517"/>
              <a:gd name="connsiteX5" fmla="*/ 720 w 9159710"/>
              <a:gd name="connsiteY5" fmla="*/ 1781088 h 2814517"/>
              <a:gd name="connsiteX0" fmla="*/ 720 w 9159710"/>
              <a:gd name="connsiteY0" fmla="*/ 1789040 h 2822469"/>
              <a:gd name="connsiteX1" fmla="*/ 8111291 w 9159710"/>
              <a:gd name="connsiteY1" fmla="*/ 1789040 h 2822469"/>
              <a:gd name="connsiteX2" fmla="*/ 9144720 w 9159710"/>
              <a:gd name="connsiteY2" fmla="*/ 2822469 h 2822469"/>
              <a:gd name="connsiteX3" fmla="*/ 9159710 w 9159710"/>
              <a:gd name="connsiteY3" fmla="*/ 0 h 2822469"/>
              <a:gd name="connsiteX4" fmla="*/ 721 w 9159710"/>
              <a:gd name="connsiteY4" fmla="*/ 7952 h 2822469"/>
              <a:gd name="connsiteX5" fmla="*/ 720 w 9159710"/>
              <a:gd name="connsiteY5" fmla="*/ 1789040 h 2822469"/>
              <a:gd name="connsiteX0" fmla="*/ 720 w 9183564"/>
              <a:gd name="connsiteY0" fmla="*/ 1812894 h 2846323"/>
              <a:gd name="connsiteX1" fmla="*/ 8111291 w 9183564"/>
              <a:gd name="connsiteY1" fmla="*/ 1812894 h 2846323"/>
              <a:gd name="connsiteX2" fmla="*/ 9144720 w 9183564"/>
              <a:gd name="connsiteY2" fmla="*/ 2846323 h 2846323"/>
              <a:gd name="connsiteX3" fmla="*/ 9183564 w 9183564"/>
              <a:gd name="connsiteY3" fmla="*/ 0 h 2846323"/>
              <a:gd name="connsiteX4" fmla="*/ 721 w 9183564"/>
              <a:gd name="connsiteY4" fmla="*/ 31806 h 2846323"/>
              <a:gd name="connsiteX5" fmla="*/ 720 w 9183564"/>
              <a:gd name="connsiteY5" fmla="*/ 1812894 h 2846323"/>
              <a:gd name="connsiteX0" fmla="*/ 720 w 9159710"/>
              <a:gd name="connsiteY0" fmla="*/ 1828796 h 2862225"/>
              <a:gd name="connsiteX1" fmla="*/ 8111291 w 9159710"/>
              <a:gd name="connsiteY1" fmla="*/ 1828796 h 2862225"/>
              <a:gd name="connsiteX2" fmla="*/ 9144720 w 9159710"/>
              <a:gd name="connsiteY2" fmla="*/ 2862225 h 2862225"/>
              <a:gd name="connsiteX3" fmla="*/ 9159710 w 9159710"/>
              <a:gd name="connsiteY3" fmla="*/ 0 h 2862225"/>
              <a:gd name="connsiteX4" fmla="*/ 721 w 9159710"/>
              <a:gd name="connsiteY4" fmla="*/ 47708 h 2862225"/>
              <a:gd name="connsiteX5" fmla="*/ 720 w 9159710"/>
              <a:gd name="connsiteY5" fmla="*/ 1828796 h 2862225"/>
              <a:gd name="connsiteX0" fmla="*/ 720 w 9145349"/>
              <a:gd name="connsiteY0" fmla="*/ 1844698 h 2878127"/>
              <a:gd name="connsiteX1" fmla="*/ 8111291 w 9145349"/>
              <a:gd name="connsiteY1" fmla="*/ 1844698 h 2878127"/>
              <a:gd name="connsiteX2" fmla="*/ 9144720 w 9145349"/>
              <a:gd name="connsiteY2" fmla="*/ 2878127 h 2878127"/>
              <a:gd name="connsiteX3" fmla="*/ 9143807 w 9145349"/>
              <a:gd name="connsiteY3" fmla="*/ 0 h 2878127"/>
              <a:gd name="connsiteX4" fmla="*/ 721 w 9145349"/>
              <a:gd name="connsiteY4" fmla="*/ 63610 h 2878127"/>
              <a:gd name="connsiteX5" fmla="*/ 720 w 9145349"/>
              <a:gd name="connsiteY5" fmla="*/ 1844698 h 2878127"/>
              <a:gd name="connsiteX0" fmla="*/ 720 w 9159709"/>
              <a:gd name="connsiteY0" fmla="*/ 1820844 h 2854273"/>
              <a:gd name="connsiteX1" fmla="*/ 8111291 w 9159709"/>
              <a:gd name="connsiteY1" fmla="*/ 1820844 h 2854273"/>
              <a:gd name="connsiteX2" fmla="*/ 9144720 w 9159709"/>
              <a:gd name="connsiteY2" fmla="*/ 2854273 h 2854273"/>
              <a:gd name="connsiteX3" fmla="*/ 9159709 w 9159709"/>
              <a:gd name="connsiteY3" fmla="*/ 0 h 2854273"/>
              <a:gd name="connsiteX4" fmla="*/ 721 w 9159709"/>
              <a:gd name="connsiteY4" fmla="*/ 39756 h 2854273"/>
              <a:gd name="connsiteX5" fmla="*/ 720 w 9159709"/>
              <a:gd name="connsiteY5" fmla="*/ 1820844 h 2854273"/>
              <a:gd name="connsiteX0" fmla="*/ 720 w 9167660"/>
              <a:gd name="connsiteY0" fmla="*/ 1796990 h 2830419"/>
              <a:gd name="connsiteX1" fmla="*/ 8111291 w 9167660"/>
              <a:gd name="connsiteY1" fmla="*/ 1796990 h 2830419"/>
              <a:gd name="connsiteX2" fmla="*/ 9144720 w 9167660"/>
              <a:gd name="connsiteY2" fmla="*/ 2830419 h 2830419"/>
              <a:gd name="connsiteX3" fmla="*/ 9167660 w 9167660"/>
              <a:gd name="connsiteY3" fmla="*/ 0 h 2830419"/>
              <a:gd name="connsiteX4" fmla="*/ 721 w 9167660"/>
              <a:gd name="connsiteY4" fmla="*/ 15902 h 2830419"/>
              <a:gd name="connsiteX5" fmla="*/ 720 w 9167660"/>
              <a:gd name="connsiteY5" fmla="*/ 1796990 h 2830419"/>
              <a:gd name="connsiteX0" fmla="*/ 720 w 9159708"/>
              <a:gd name="connsiteY0" fmla="*/ 1781088 h 2814517"/>
              <a:gd name="connsiteX1" fmla="*/ 8111291 w 9159708"/>
              <a:gd name="connsiteY1" fmla="*/ 1781088 h 2814517"/>
              <a:gd name="connsiteX2" fmla="*/ 9144720 w 9159708"/>
              <a:gd name="connsiteY2" fmla="*/ 2814517 h 2814517"/>
              <a:gd name="connsiteX3" fmla="*/ 9159708 w 9159708"/>
              <a:gd name="connsiteY3" fmla="*/ 0 h 2814517"/>
              <a:gd name="connsiteX4" fmla="*/ 721 w 9159708"/>
              <a:gd name="connsiteY4" fmla="*/ 0 h 2814517"/>
              <a:gd name="connsiteX5" fmla="*/ 720 w 9159708"/>
              <a:gd name="connsiteY5" fmla="*/ 1781088 h 2814517"/>
              <a:gd name="connsiteX0" fmla="*/ 720 w 9151756"/>
              <a:gd name="connsiteY0" fmla="*/ 1804942 h 2838371"/>
              <a:gd name="connsiteX1" fmla="*/ 8111291 w 9151756"/>
              <a:gd name="connsiteY1" fmla="*/ 1804942 h 2838371"/>
              <a:gd name="connsiteX2" fmla="*/ 9144720 w 9151756"/>
              <a:gd name="connsiteY2" fmla="*/ 2838371 h 2838371"/>
              <a:gd name="connsiteX3" fmla="*/ 9151756 w 9151756"/>
              <a:gd name="connsiteY3" fmla="*/ 0 h 2838371"/>
              <a:gd name="connsiteX4" fmla="*/ 721 w 9151756"/>
              <a:gd name="connsiteY4" fmla="*/ 23854 h 2838371"/>
              <a:gd name="connsiteX5" fmla="*/ 720 w 9151756"/>
              <a:gd name="connsiteY5" fmla="*/ 1804942 h 2838371"/>
              <a:gd name="connsiteX0" fmla="*/ 8294 w 9159330"/>
              <a:gd name="connsiteY0" fmla="*/ 1821990 h 2855419"/>
              <a:gd name="connsiteX1" fmla="*/ 8118865 w 9159330"/>
              <a:gd name="connsiteY1" fmla="*/ 1821990 h 2855419"/>
              <a:gd name="connsiteX2" fmla="*/ 9152294 w 9159330"/>
              <a:gd name="connsiteY2" fmla="*/ 2855419 h 2855419"/>
              <a:gd name="connsiteX3" fmla="*/ 9159330 w 9159330"/>
              <a:gd name="connsiteY3" fmla="*/ 17048 h 2855419"/>
              <a:gd name="connsiteX4" fmla="*/ 321 w 9159330"/>
              <a:gd name="connsiteY4" fmla="*/ 0 h 2855419"/>
              <a:gd name="connsiteX5" fmla="*/ 8294 w 9159330"/>
              <a:gd name="connsiteY5" fmla="*/ 1821990 h 2855419"/>
              <a:gd name="connsiteX0" fmla="*/ 8294 w 9175260"/>
              <a:gd name="connsiteY0" fmla="*/ 1821990 h 2855419"/>
              <a:gd name="connsiteX1" fmla="*/ 8118865 w 9175260"/>
              <a:gd name="connsiteY1" fmla="*/ 1821990 h 2855419"/>
              <a:gd name="connsiteX2" fmla="*/ 9152294 w 9175260"/>
              <a:gd name="connsiteY2" fmla="*/ 2855419 h 2855419"/>
              <a:gd name="connsiteX3" fmla="*/ 9175260 w 9175260"/>
              <a:gd name="connsiteY3" fmla="*/ 687 h 2855419"/>
              <a:gd name="connsiteX4" fmla="*/ 321 w 9175260"/>
              <a:gd name="connsiteY4" fmla="*/ 0 h 2855419"/>
              <a:gd name="connsiteX5" fmla="*/ 8294 w 9175260"/>
              <a:gd name="connsiteY5" fmla="*/ 1821990 h 2855419"/>
              <a:gd name="connsiteX0" fmla="*/ 0 w 9182895"/>
              <a:gd name="connsiteY0" fmla="*/ 1813810 h 2855419"/>
              <a:gd name="connsiteX1" fmla="*/ 8126500 w 9182895"/>
              <a:gd name="connsiteY1" fmla="*/ 1821990 h 2855419"/>
              <a:gd name="connsiteX2" fmla="*/ 9159929 w 9182895"/>
              <a:gd name="connsiteY2" fmla="*/ 2855419 h 2855419"/>
              <a:gd name="connsiteX3" fmla="*/ 9182895 w 9182895"/>
              <a:gd name="connsiteY3" fmla="*/ 687 h 2855419"/>
              <a:gd name="connsiteX4" fmla="*/ 7956 w 9182895"/>
              <a:gd name="connsiteY4" fmla="*/ 0 h 2855419"/>
              <a:gd name="connsiteX5" fmla="*/ 0 w 9182895"/>
              <a:gd name="connsiteY5" fmla="*/ 1813810 h 28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895" h="2855419">
                <a:moveTo>
                  <a:pt x="0" y="1813810"/>
                </a:moveTo>
                <a:lnTo>
                  <a:pt x="8126500" y="1821990"/>
                </a:lnTo>
                <a:cubicBezTo>
                  <a:pt x="8697247" y="1821990"/>
                  <a:pt x="9159929" y="2284672"/>
                  <a:pt x="9159929" y="2855419"/>
                </a:cubicBezTo>
                <a:cubicBezTo>
                  <a:pt x="9162427" y="1911098"/>
                  <a:pt x="9180397" y="945008"/>
                  <a:pt x="9182895" y="687"/>
                </a:cubicBezTo>
                <a:lnTo>
                  <a:pt x="7956" y="0"/>
                </a:lnTo>
                <a:cubicBezTo>
                  <a:pt x="5458" y="612336"/>
                  <a:pt x="2498" y="1201474"/>
                  <a:pt x="0" y="18138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EF0C54-22DB-304F-A922-78E926538F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2054225"/>
            <a:ext cx="4721225" cy="130333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ADB3ADE-2189-6C4A-B19A-CC67DF4BB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364617"/>
            <a:ext cx="5005796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Name of the author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F23E52-3B38-1441-AA84-5AEAD981A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5729742"/>
            <a:ext cx="5005796" cy="5404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Position</a:t>
            </a:r>
          </a:p>
          <a:p>
            <a:pPr lvl="0"/>
            <a:r>
              <a:rPr lang="en-GB" dirty="0"/>
              <a:t>Contact info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B134BD-C085-654A-9D33-A04315C0D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26034" y="5364617"/>
            <a:ext cx="2689315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Event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09D30E8-7186-414A-A4DB-206D57D22D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6034" y="5729742"/>
            <a:ext cx="2689315" cy="5404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19C29E3-2848-0240-94EB-256663784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179E20-8F6B-FB44-B5C9-792ACFAB27BF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550D580-3310-F343-9FC8-26FF864639A6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www.wcoomd.org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51E32F1-7192-3645-96B1-71A73B357A86}"/>
              </a:ext>
            </a:extLst>
          </p:cNvPr>
          <p:cNvSpPr txBox="1">
            <a:spLocks/>
          </p:cNvSpPr>
          <p:nvPr userDrawn="1"/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00" b="1" i="0" u="none" strike="noStrike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dirty="0">
                <a:solidFill>
                  <a:srgbClr val="000000"/>
                </a:solidFill>
                <a:latin typeface="Arial Black" panose="020B0604020202020204" pitchFamily="34" charset="0"/>
              </a:rPr>
              <a:t>©</a:t>
            </a:r>
            <a:r>
              <a:rPr lang="en-US" sz="800" b="0" dirty="0">
                <a:solidFill>
                  <a:srgbClr val="000000"/>
                </a:solidFill>
              </a:rPr>
              <a:t> 2019 World Customs Organization (WCO)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43063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Thank you">
    <p:bg>
      <p:bgPr>
        <a:blipFill dpi="0" rotWithShape="1">
          <a:blip r:embed="rId2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19">
            <a:extLst>
              <a:ext uri="{FF2B5EF4-FFF2-40B4-BE49-F238E27FC236}">
                <a16:creationId xmlns:a16="http://schemas.microsoft.com/office/drawing/2014/main" id="{915598EF-8F82-1E4F-919F-E7C64E58ED5D}"/>
              </a:ext>
            </a:extLst>
          </p:cNvPr>
          <p:cNvSpPr/>
          <p:nvPr userDrawn="1"/>
        </p:nvSpPr>
        <p:spPr>
          <a:xfrm flipV="1">
            <a:off x="-1442" y="2948374"/>
            <a:ext cx="9159711" cy="3919750"/>
          </a:xfrm>
          <a:custGeom>
            <a:avLst/>
            <a:gdLst>
              <a:gd name="connsiteX0" fmla="*/ 0 w 9144000"/>
              <a:gd name="connsiteY0" fmla="*/ 0 h 5050971"/>
              <a:gd name="connsiteX1" fmla="*/ 8110571 w 9144000"/>
              <a:gd name="connsiteY1" fmla="*/ 0 h 5050971"/>
              <a:gd name="connsiteX2" fmla="*/ 9144000 w 9144000"/>
              <a:gd name="connsiteY2" fmla="*/ 1033429 h 5050971"/>
              <a:gd name="connsiteX3" fmla="*/ 9144000 w 9144000"/>
              <a:gd name="connsiteY3" fmla="*/ 5050971 h 5050971"/>
              <a:gd name="connsiteX4" fmla="*/ 0 w 9144000"/>
              <a:gd name="connsiteY4" fmla="*/ 5050971 h 5050971"/>
              <a:gd name="connsiteX5" fmla="*/ 0 w 9144000"/>
              <a:gd name="connsiteY5" fmla="*/ 0 h 5050971"/>
              <a:gd name="connsiteX0" fmla="*/ 0 w 9144000"/>
              <a:gd name="connsiteY0" fmla="*/ 1837009 h 6887980"/>
              <a:gd name="connsiteX1" fmla="*/ 8110571 w 9144000"/>
              <a:gd name="connsiteY1" fmla="*/ 1837009 h 6887980"/>
              <a:gd name="connsiteX2" fmla="*/ 9144000 w 9144000"/>
              <a:gd name="connsiteY2" fmla="*/ 2870438 h 6887980"/>
              <a:gd name="connsiteX3" fmla="*/ 9144000 w 9144000"/>
              <a:gd name="connsiteY3" fmla="*/ 6887980 h 6887980"/>
              <a:gd name="connsiteX4" fmla="*/ 7495 w 9144000"/>
              <a:gd name="connsiteY4" fmla="*/ 0 h 6887980"/>
              <a:gd name="connsiteX5" fmla="*/ 0 w 9144000"/>
              <a:gd name="connsiteY5" fmla="*/ 1837009 h 6887980"/>
              <a:gd name="connsiteX0" fmla="*/ 0 w 9151495"/>
              <a:gd name="connsiteY0" fmla="*/ 1837009 h 2870438"/>
              <a:gd name="connsiteX1" fmla="*/ 8110571 w 9151495"/>
              <a:gd name="connsiteY1" fmla="*/ 1837009 h 2870438"/>
              <a:gd name="connsiteX2" fmla="*/ 9144000 w 9151495"/>
              <a:gd name="connsiteY2" fmla="*/ 2870438 h 2870438"/>
              <a:gd name="connsiteX3" fmla="*/ 9151495 w 9151495"/>
              <a:gd name="connsiteY3" fmla="*/ 37475 h 2870438"/>
              <a:gd name="connsiteX4" fmla="*/ 7495 w 9151495"/>
              <a:gd name="connsiteY4" fmla="*/ 0 h 2870438"/>
              <a:gd name="connsiteX5" fmla="*/ 0 w 9151495"/>
              <a:gd name="connsiteY5" fmla="*/ 1837009 h 2870438"/>
              <a:gd name="connsiteX0" fmla="*/ 0 w 9151495"/>
              <a:gd name="connsiteY0" fmla="*/ 1799534 h 2832963"/>
              <a:gd name="connsiteX1" fmla="*/ 8110571 w 9151495"/>
              <a:gd name="connsiteY1" fmla="*/ 1799534 h 2832963"/>
              <a:gd name="connsiteX2" fmla="*/ 9144000 w 9151495"/>
              <a:gd name="connsiteY2" fmla="*/ 2832963 h 2832963"/>
              <a:gd name="connsiteX3" fmla="*/ 9151495 w 9151495"/>
              <a:gd name="connsiteY3" fmla="*/ 0 h 2832963"/>
              <a:gd name="connsiteX4" fmla="*/ 52466 w 9151495"/>
              <a:gd name="connsiteY4" fmla="*/ 7495 h 2832963"/>
              <a:gd name="connsiteX5" fmla="*/ 0 w 9151495"/>
              <a:gd name="connsiteY5" fmla="*/ 1799534 h 2832963"/>
              <a:gd name="connsiteX0" fmla="*/ 7826 w 9159321"/>
              <a:gd name="connsiteY0" fmla="*/ 1822019 h 2855448"/>
              <a:gd name="connsiteX1" fmla="*/ 8118397 w 9159321"/>
              <a:gd name="connsiteY1" fmla="*/ 1822019 h 2855448"/>
              <a:gd name="connsiteX2" fmla="*/ 9151826 w 9159321"/>
              <a:gd name="connsiteY2" fmla="*/ 2855448 h 2855448"/>
              <a:gd name="connsiteX3" fmla="*/ 9159321 w 9159321"/>
              <a:gd name="connsiteY3" fmla="*/ 22485 h 2855448"/>
              <a:gd name="connsiteX4" fmla="*/ 332 w 9159321"/>
              <a:gd name="connsiteY4" fmla="*/ 0 h 2855448"/>
              <a:gd name="connsiteX5" fmla="*/ 7826 w 9159321"/>
              <a:gd name="connsiteY5" fmla="*/ 1822019 h 2855448"/>
              <a:gd name="connsiteX0" fmla="*/ 721 w 9152216"/>
              <a:gd name="connsiteY0" fmla="*/ 1807029 h 2840458"/>
              <a:gd name="connsiteX1" fmla="*/ 8111292 w 9152216"/>
              <a:gd name="connsiteY1" fmla="*/ 1807029 h 2840458"/>
              <a:gd name="connsiteX2" fmla="*/ 9144721 w 9152216"/>
              <a:gd name="connsiteY2" fmla="*/ 2840458 h 2840458"/>
              <a:gd name="connsiteX3" fmla="*/ 9152216 w 9152216"/>
              <a:gd name="connsiteY3" fmla="*/ 7495 h 2840458"/>
              <a:gd name="connsiteX4" fmla="*/ 722 w 9152216"/>
              <a:gd name="connsiteY4" fmla="*/ 0 h 2840458"/>
              <a:gd name="connsiteX5" fmla="*/ 721 w 9152216"/>
              <a:gd name="connsiteY5" fmla="*/ 1807029 h 2840458"/>
              <a:gd name="connsiteX0" fmla="*/ 721 w 9152216"/>
              <a:gd name="connsiteY0" fmla="*/ 1814524 h 2847953"/>
              <a:gd name="connsiteX1" fmla="*/ 8111292 w 9152216"/>
              <a:gd name="connsiteY1" fmla="*/ 1814524 h 2847953"/>
              <a:gd name="connsiteX2" fmla="*/ 9144721 w 9152216"/>
              <a:gd name="connsiteY2" fmla="*/ 2847953 h 2847953"/>
              <a:gd name="connsiteX3" fmla="*/ 9152216 w 9152216"/>
              <a:gd name="connsiteY3" fmla="*/ 0 h 2847953"/>
              <a:gd name="connsiteX4" fmla="*/ 722 w 9152216"/>
              <a:gd name="connsiteY4" fmla="*/ 7495 h 2847953"/>
              <a:gd name="connsiteX5" fmla="*/ 721 w 9152216"/>
              <a:gd name="connsiteY5" fmla="*/ 1814524 h 2847953"/>
              <a:gd name="connsiteX0" fmla="*/ 721 w 9145053"/>
              <a:gd name="connsiteY0" fmla="*/ 1829514 h 2862943"/>
              <a:gd name="connsiteX1" fmla="*/ 8111292 w 9145053"/>
              <a:gd name="connsiteY1" fmla="*/ 1829514 h 2862943"/>
              <a:gd name="connsiteX2" fmla="*/ 9144721 w 9145053"/>
              <a:gd name="connsiteY2" fmla="*/ 2862943 h 2862943"/>
              <a:gd name="connsiteX3" fmla="*/ 9137226 w 9145053"/>
              <a:gd name="connsiteY3" fmla="*/ 0 h 2862943"/>
              <a:gd name="connsiteX4" fmla="*/ 722 w 9145053"/>
              <a:gd name="connsiteY4" fmla="*/ 22485 h 2862943"/>
              <a:gd name="connsiteX5" fmla="*/ 721 w 9145053"/>
              <a:gd name="connsiteY5" fmla="*/ 1829514 h 2862943"/>
              <a:gd name="connsiteX0" fmla="*/ 721 w 9159711"/>
              <a:gd name="connsiteY0" fmla="*/ 1829514 h 2862943"/>
              <a:gd name="connsiteX1" fmla="*/ 8111292 w 9159711"/>
              <a:gd name="connsiteY1" fmla="*/ 1829514 h 2862943"/>
              <a:gd name="connsiteX2" fmla="*/ 9144721 w 9159711"/>
              <a:gd name="connsiteY2" fmla="*/ 2862943 h 2862943"/>
              <a:gd name="connsiteX3" fmla="*/ 9159711 w 9159711"/>
              <a:gd name="connsiteY3" fmla="*/ 0 h 2862943"/>
              <a:gd name="connsiteX4" fmla="*/ 722 w 9159711"/>
              <a:gd name="connsiteY4" fmla="*/ 22485 h 2862943"/>
              <a:gd name="connsiteX5" fmla="*/ 721 w 9159711"/>
              <a:gd name="connsiteY5" fmla="*/ 1829514 h 2862943"/>
              <a:gd name="connsiteX0" fmla="*/ 721 w 9159711"/>
              <a:gd name="connsiteY0" fmla="*/ 1822019 h 2855448"/>
              <a:gd name="connsiteX1" fmla="*/ 8111292 w 9159711"/>
              <a:gd name="connsiteY1" fmla="*/ 1822019 h 2855448"/>
              <a:gd name="connsiteX2" fmla="*/ 9144721 w 9159711"/>
              <a:gd name="connsiteY2" fmla="*/ 2855448 h 2855448"/>
              <a:gd name="connsiteX3" fmla="*/ 9159711 w 9159711"/>
              <a:gd name="connsiteY3" fmla="*/ 0 h 2855448"/>
              <a:gd name="connsiteX4" fmla="*/ 722 w 9159711"/>
              <a:gd name="connsiteY4" fmla="*/ 14990 h 2855448"/>
              <a:gd name="connsiteX5" fmla="*/ 721 w 9159711"/>
              <a:gd name="connsiteY5" fmla="*/ 1822019 h 2855448"/>
              <a:gd name="connsiteX0" fmla="*/ 721 w 9182196"/>
              <a:gd name="connsiteY0" fmla="*/ 1829514 h 2862943"/>
              <a:gd name="connsiteX1" fmla="*/ 8111292 w 9182196"/>
              <a:gd name="connsiteY1" fmla="*/ 1829514 h 2862943"/>
              <a:gd name="connsiteX2" fmla="*/ 9144721 w 9182196"/>
              <a:gd name="connsiteY2" fmla="*/ 2862943 h 2862943"/>
              <a:gd name="connsiteX3" fmla="*/ 9182196 w 9182196"/>
              <a:gd name="connsiteY3" fmla="*/ 0 h 2862943"/>
              <a:gd name="connsiteX4" fmla="*/ 722 w 9182196"/>
              <a:gd name="connsiteY4" fmla="*/ 22485 h 2862943"/>
              <a:gd name="connsiteX5" fmla="*/ 721 w 9182196"/>
              <a:gd name="connsiteY5" fmla="*/ 1829514 h 2862943"/>
              <a:gd name="connsiteX0" fmla="*/ 721 w 9152216"/>
              <a:gd name="connsiteY0" fmla="*/ 1837009 h 2870438"/>
              <a:gd name="connsiteX1" fmla="*/ 8111292 w 9152216"/>
              <a:gd name="connsiteY1" fmla="*/ 1837009 h 2870438"/>
              <a:gd name="connsiteX2" fmla="*/ 9144721 w 9152216"/>
              <a:gd name="connsiteY2" fmla="*/ 2870438 h 2870438"/>
              <a:gd name="connsiteX3" fmla="*/ 9152216 w 9152216"/>
              <a:gd name="connsiteY3" fmla="*/ 0 h 2870438"/>
              <a:gd name="connsiteX4" fmla="*/ 722 w 9152216"/>
              <a:gd name="connsiteY4" fmla="*/ 29980 h 2870438"/>
              <a:gd name="connsiteX5" fmla="*/ 721 w 9152216"/>
              <a:gd name="connsiteY5" fmla="*/ 1837009 h 2870438"/>
              <a:gd name="connsiteX0" fmla="*/ 721 w 9145442"/>
              <a:gd name="connsiteY0" fmla="*/ 1829514 h 2862943"/>
              <a:gd name="connsiteX1" fmla="*/ 8111292 w 9145442"/>
              <a:gd name="connsiteY1" fmla="*/ 1829514 h 2862943"/>
              <a:gd name="connsiteX2" fmla="*/ 9144721 w 9145442"/>
              <a:gd name="connsiteY2" fmla="*/ 2862943 h 2862943"/>
              <a:gd name="connsiteX3" fmla="*/ 9144721 w 9145442"/>
              <a:gd name="connsiteY3" fmla="*/ 0 h 2862943"/>
              <a:gd name="connsiteX4" fmla="*/ 722 w 9145442"/>
              <a:gd name="connsiteY4" fmla="*/ 22485 h 2862943"/>
              <a:gd name="connsiteX5" fmla="*/ 721 w 9145442"/>
              <a:gd name="connsiteY5" fmla="*/ 1829514 h 2862943"/>
              <a:gd name="connsiteX0" fmla="*/ 721 w 9145442"/>
              <a:gd name="connsiteY0" fmla="*/ 1807029 h 2840458"/>
              <a:gd name="connsiteX1" fmla="*/ 8111292 w 9145442"/>
              <a:gd name="connsiteY1" fmla="*/ 1807029 h 2840458"/>
              <a:gd name="connsiteX2" fmla="*/ 9144721 w 9145442"/>
              <a:gd name="connsiteY2" fmla="*/ 2840458 h 2840458"/>
              <a:gd name="connsiteX3" fmla="*/ 9144721 w 9145442"/>
              <a:gd name="connsiteY3" fmla="*/ 7495 h 2840458"/>
              <a:gd name="connsiteX4" fmla="*/ 722 w 9145442"/>
              <a:gd name="connsiteY4" fmla="*/ 0 h 2840458"/>
              <a:gd name="connsiteX5" fmla="*/ 721 w 9145442"/>
              <a:gd name="connsiteY5" fmla="*/ 1807029 h 2840458"/>
              <a:gd name="connsiteX0" fmla="*/ 721 w 9145442"/>
              <a:gd name="connsiteY0" fmla="*/ 2886321 h 3919750"/>
              <a:gd name="connsiteX1" fmla="*/ 8111292 w 9145442"/>
              <a:gd name="connsiteY1" fmla="*/ 2886321 h 3919750"/>
              <a:gd name="connsiteX2" fmla="*/ 9144721 w 9145442"/>
              <a:gd name="connsiteY2" fmla="*/ 3919750 h 3919750"/>
              <a:gd name="connsiteX3" fmla="*/ 9144721 w 9145442"/>
              <a:gd name="connsiteY3" fmla="*/ 1086787 h 3919750"/>
              <a:gd name="connsiteX4" fmla="*/ 722 w 9145442"/>
              <a:gd name="connsiteY4" fmla="*/ 0 h 3919750"/>
              <a:gd name="connsiteX5" fmla="*/ 721 w 9145442"/>
              <a:gd name="connsiteY5" fmla="*/ 2886321 h 3919750"/>
              <a:gd name="connsiteX0" fmla="*/ 721 w 9159711"/>
              <a:gd name="connsiteY0" fmla="*/ 2886321 h 3919750"/>
              <a:gd name="connsiteX1" fmla="*/ 8111292 w 9159711"/>
              <a:gd name="connsiteY1" fmla="*/ 2886321 h 3919750"/>
              <a:gd name="connsiteX2" fmla="*/ 9144721 w 9159711"/>
              <a:gd name="connsiteY2" fmla="*/ 3919750 h 3919750"/>
              <a:gd name="connsiteX3" fmla="*/ 9159711 w 9159711"/>
              <a:gd name="connsiteY3" fmla="*/ 0 h 3919750"/>
              <a:gd name="connsiteX4" fmla="*/ 722 w 9159711"/>
              <a:gd name="connsiteY4" fmla="*/ 0 h 3919750"/>
              <a:gd name="connsiteX5" fmla="*/ 721 w 9159711"/>
              <a:gd name="connsiteY5" fmla="*/ 2886321 h 39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11" h="3919750">
                <a:moveTo>
                  <a:pt x="721" y="2886321"/>
                </a:moveTo>
                <a:lnTo>
                  <a:pt x="8111292" y="2886321"/>
                </a:lnTo>
                <a:cubicBezTo>
                  <a:pt x="8682039" y="2886321"/>
                  <a:pt x="9144721" y="3349003"/>
                  <a:pt x="9144721" y="3919750"/>
                </a:cubicBezTo>
                <a:cubicBezTo>
                  <a:pt x="9147219" y="2975429"/>
                  <a:pt x="9157213" y="944321"/>
                  <a:pt x="9159711" y="0"/>
                </a:cubicBezTo>
                <a:lnTo>
                  <a:pt x="722" y="0"/>
                </a:lnTo>
                <a:cubicBezTo>
                  <a:pt x="-1776" y="612336"/>
                  <a:pt x="3219" y="2273985"/>
                  <a:pt x="721" y="28863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06392C3-6F58-4D4B-A968-E4D35D495A5D}"/>
              </a:ext>
            </a:extLst>
          </p:cNvPr>
          <p:cNvSpPr txBox="1">
            <a:spLocks/>
          </p:cNvSpPr>
          <p:nvPr userDrawn="1"/>
        </p:nvSpPr>
        <p:spPr>
          <a:xfrm rot="16200000" flipH="1" flipV="1">
            <a:off x="2481428" y="119929"/>
            <a:ext cx="1296504" cy="5161678"/>
          </a:xfrm>
          <a:prstGeom prst="round1Rect">
            <a:avLst>
              <a:gd name="adj" fmla="val 40808"/>
            </a:avLst>
          </a:prstGeom>
          <a:gradFill flip="none" rotWithShape="0">
            <a:gsLst>
              <a:gs pos="0">
                <a:schemeClr val="tx1">
                  <a:alpha val="71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square" lIns="251999" tIns="251999" rIns="251999" bIns="251999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7B95360F-BB14-784A-8533-57568D21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04" y="2062114"/>
            <a:ext cx="5155660" cy="1313058"/>
          </a:xfrm>
          <a:prstGeom prst="rect">
            <a:avLst/>
          </a:prstGeom>
        </p:spPr>
        <p:txBody>
          <a:bodyPr vert="horz" lIns="108000" tIns="0" rIns="0" bIns="0" rtlCol="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5F3AC7-2909-A241-A1B6-51CD29900432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4DD989-C2B3-2344-9EAA-7DE80CFA9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430761"/>
            <a:ext cx="7886698" cy="3651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Name of the author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460CA67-3657-6741-B5DB-32C751A013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795886"/>
            <a:ext cx="7886698" cy="13130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Position</a:t>
            </a:r>
          </a:p>
          <a:p>
            <a:pPr lvl="0"/>
            <a:r>
              <a:rPr lang="en-GB" dirty="0"/>
              <a:t>Contact info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85340-53D9-614C-9380-A1E15A47E9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28650" y="5786794"/>
            <a:ext cx="330200" cy="33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99B434-263E-C34C-AEFB-7C98F2B820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08197" y="5792331"/>
            <a:ext cx="330200" cy="33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BD724-1BCC-C647-92CC-7DC115283E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387745" y="5795089"/>
            <a:ext cx="330200" cy="33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D22E0A-5065-5F4A-9D54-011E017309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767292" y="5795089"/>
            <a:ext cx="330200" cy="330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6BF1212-D342-D941-97FC-DFB97043A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97B0E0D-1876-6745-ABC2-F3BA876E6AE8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548840" y="576843"/>
            <a:ext cx="5161679" cy="1296501"/>
          </a:xfrm>
          <a:prstGeom prst="round1Rect">
            <a:avLst>
              <a:gd name="adj" fmla="val 40808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96000" tIns="144000" rIns="216000" bIns="4572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 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384EAE-AD6C-6041-BF95-2DD6E95EA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4473" t="19773" r="13946" b="26916"/>
          <a:stretch/>
        </p:blipFill>
        <p:spPr>
          <a:xfrm>
            <a:off x="811233" y="672615"/>
            <a:ext cx="2838591" cy="1104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D80D51-C8E6-2D4A-93F6-56D84A98798F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9CF8198-B19E-4A45-95BF-CE5D4D89A5E4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www.wcoomd.org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4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Chapt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ingle Corner of Rectangle 19">
            <a:extLst>
              <a:ext uri="{FF2B5EF4-FFF2-40B4-BE49-F238E27FC236}">
                <a16:creationId xmlns:a16="http://schemas.microsoft.com/office/drawing/2014/main" id="{0D7EB36D-97BA-A745-BDC2-900964237798}"/>
              </a:ext>
            </a:extLst>
          </p:cNvPr>
          <p:cNvSpPr/>
          <p:nvPr userDrawn="1"/>
        </p:nvSpPr>
        <p:spPr>
          <a:xfrm flipV="1">
            <a:off x="-1442" y="2948374"/>
            <a:ext cx="9159711" cy="3919750"/>
          </a:xfrm>
          <a:custGeom>
            <a:avLst/>
            <a:gdLst>
              <a:gd name="connsiteX0" fmla="*/ 0 w 9144000"/>
              <a:gd name="connsiteY0" fmla="*/ 0 h 5050971"/>
              <a:gd name="connsiteX1" fmla="*/ 8110571 w 9144000"/>
              <a:gd name="connsiteY1" fmla="*/ 0 h 5050971"/>
              <a:gd name="connsiteX2" fmla="*/ 9144000 w 9144000"/>
              <a:gd name="connsiteY2" fmla="*/ 1033429 h 5050971"/>
              <a:gd name="connsiteX3" fmla="*/ 9144000 w 9144000"/>
              <a:gd name="connsiteY3" fmla="*/ 5050971 h 5050971"/>
              <a:gd name="connsiteX4" fmla="*/ 0 w 9144000"/>
              <a:gd name="connsiteY4" fmla="*/ 5050971 h 5050971"/>
              <a:gd name="connsiteX5" fmla="*/ 0 w 9144000"/>
              <a:gd name="connsiteY5" fmla="*/ 0 h 5050971"/>
              <a:gd name="connsiteX0" fmla="*/ 0 w 9144000"/>
              <a:gd name="connsiteY0" fmla="*/ 1837009 h 6887980"/>
              <a:gd name="connsiteX1" fmla="*/ 8110571 w 9144000"/>
              <a:gd name="connsiteY1" fmla="*/ 1837009 h 6887980"/>
              <a:gd name="connsiteX2" fmla="*/ 9144000 w 9144000"/>
              <a:gd name="connsiteY2" fmla="*/ 2870438 h 6887980"/>
              <a:gd name="connsiteX3" fmla="*/ 9144000 w 9144000"/>
              <a:gd name="connsiteY3" fmla="*/ 6887980 h 6887980"/>
              <a:gd name="connsiteX4" fmla="*/ 7495 w 9144000"/>
              <a:gd name="connsiteY4" fmla="*/ 0 h 6887980"/>
              <a:gd name="connsiteX5" fmla="*/ 0 w 9144000"/>
              <a:gd name="connsiteY5" fmla="*/ 1837009 h 6887980"/>
              <a:gd name="connsiteX0" fmla="*/ 0 w 9151495"/>
              <a:gd name="connsiteY0" fmla="*/ 1837009 h 2870438"/>
              <a:gd name="connsiteX1" fmla="*/ 8110571 w 9151495"/>
              <a:gd name="connsiteY1" fmla="*/ 1837009 h 2870438"/>
              <a:gd name="connsiteX2" fmla="*/ 9144000 w 9151495"/>
              <a:gd name="connsiteY2" fmla="*/ 2870438 h 2870438"/>
              <a:gd name="connsiteX3" fmla="*/ 9151495 w 9151495"/>
              <a:gd name="connsiteY3" fmla="*/ 37475 h 2870438"/>
              <a:gd name="connsiteX4" fmla="*/ 7495 w 9151495"/>
              <a:gd name="connsiteY4" fmla="*/ 0 h 2870438"/>
              <a:gd name="connsiteX5" fmla="*/ 0 w 9151495"/>
              <a:gd name="connsiteY5" fmla="*/ 1837009 h 2870438"/>
              <a:gd name="connsiteX0" fmla="*/ 0 w 9151495"/>
              <a:gd name="connsiteY0" fmla="*/ 1799534 h 2832963"/>
              <a:gd name="connsiteX1" fmla="*/ 8110571 w 9151495"/>
              <a:gd name="connsiteY1" fmla="*/ 1799534 h 2832963"/>
              <a:gd name="connsiteX2" fmla="*/ 9144000 w 9151495"/>
              <a:gd name="connsiteY2" fmla="*/ 2832963 h 2832963"/>
              <a:gd name="connsiteX3" fmla="*/ 9151495 w 9151495"/>
              <a:gd name="connsiteY3" fmla="*/ 0 h 2832963"/>
              <a:gd name="connsiteX4" fmla="*/ 52466 w 9151495"/>
              <a:gd name="connsiteY4" fmla="*/ 7495 h 2832963"/>
              <a:gd name="connsiteX5" fmla="*/ 0 w 9151495"/>
              <a:gd name="connsiteY5" fmla="*/ 1799534 h 2832963"/>
              <a:gd name="connsiteX0" fmla="*/ 7826 w 9159321"/>
              <a:gd name="connsiteY0" fmla="*/ 1822019 h 2855448"/>
              <a:gd name="connsiteX1" fmla="*/ 8118397 w 9159321"/>
              <a:gd name="connsiteY1" fmla="*/ 1822019 h 2855448"/>
              <a:gd name="connsiteX2" fmla="*/ 9151826 w 9159321"/>
              <a:gd name="connsiteY2" fmla="*/ 2855448 h 2855448"/>
              <a:gd name="connsiteX3" fmla="*/ 9159321 w 9159321"/>
              <a:gd name="connsiteY3" fmla="*/ 22485 h 2855448"/>
              <a:gd name="connsiteX4" fmla="*/ 332 w 9159321"/>
              <a:gd name="connsiteY4" fmla="*/ 0 h 2855448"/>
              <a:gd name="connsiteX5" fmla="*/ 7826 w 9159321"/>
              <a:gd name="connsiteY5" fmla="*/ 1822019 h 2855448"/>
              <a:gd name="connsiteX0" fmla="*/ 721 w 9152216"/>
              <a:gd name="connsiteY0" fmla="*/ 1807029 h 2840458"/>
              <a:gd name="connsiteX1" fmla="*/ 8111292 w 9152216"/>
              <a:gd name="connsiteY1" fmla="*/ 1807029 h 2840458"/>
              <a:gd name="connsiteX2" fmla="*/ 9144721 w 9152216"/>
              <a:gd name="connsiteY2" fmla="*/ 2840458 h 2840458"/>
              <a:gd name="connsiteX3" fmla="*/ 9152216 w 9152216"/>
              <a:gd name="connsiteY3" fmla="*/ 7495 h 2840458"/>
              <a:gd name="connsiteX4" fmla="*/ 722 w 9152216"/>
              <a:gd name="connsiteY4" fmla="*/ 0 h 2840458"/>
              <a:gd name="connsiteX5" fmla="*/ 721 w 9152216"/>
              <a:gd name="connsiteY5" fmla="*/ 1807029 h 2840458"/>
              <a:gd name="connsiteX0" fmla="*/ 721 w 9152216"/>
              <a:gd name="connsiteY0" fmla="*/ 1814524 h 2847953"/>
              <a:gd name="connsiteX1" fmla="*/ 8111292 w 9152216"/>
              <a:gd name="connsiteY1" fmla="*/ 1814524 h 2847953"/>
              <a:gd name="connsiteX2" fmla="*/ 9144721 w 9152216"/>
              <a:gd name="connsiteY2" fmla="*/ 2847953 h 2847953"/>
              <a:gd name="connsiteX3" fmla="*/ 9152216 w 9152216"/>
              <a:gd name="connsiteY3" fmla="*/ 0 h 2847953"/>
              <a:gd name="connsiteX4" fmla="*/ 722 w 9152216"/>
              <a:gd name="connsiteY4" fmla="*/ 7495 h 2847953"/>
              <a:gd name="connsiteX5" fmla="*/ 721 w 9152216"/>
              <a:gd name="connsiteY5" fmla="*/ 1814524 h 2847953"/>
              <a:gd name="connsiteX0" fmla="*/ 721 w 9145053"/>
              <a:gd name="connsiteY0" fmla="*/ 1829514 h 2862943"/>
              <a:gd name="connsiteX1" fmla="*/ 8111292 w 9145053"/>
              <a:gd name="connsiteY1" fmla="*/ 1829514 h 2862943"/>
              <a:gd name="connsiteX2" fmla="*/ 9144721 w 9145053"/>
              <a:gd name="connsiteY2" fmla="*/ 2862943 h 2862943"/>
              <a:gd name="connsiteX3" fmla="*/ 9137226 w 9145053"/>
              <a:gd name="connsiteY3" fmla="*/ 0 h 2862943"/>
              <a:gd name="connsiteX4" fmla="*/ 722 w 9145053"/>
              <a:gd name="connsiteY4" fmla="*/ 22485 h 2862943"/>
              <a:gd name="connsiteX5" fmla="*/ 721 w 9145053"/>
              <a:gd name="connsiteY5" fmla="*/ 1829514 h 2862943"/>
              <a:gd name="connsiteX0" fmla="*/ 721 w 9159711"/>
              <a:gd name="connsiteY0" fmla="*/ 1829514 h 2862943"/>
              <a:gd name="connsiteX1" fmla="*/ 8111292 w 9159711"/>
              <a:gd name="connsiteY1" fmla="*/ 1829514 h 2862943"/>
              <a:gd name="connsiteX2" fmla="*/ 9144721 w 9159711"/>
              <a:gd name="connsiteY2" fmla="*/ 2862943 h 2862943"/>
              <a:gd name="connsiteX3" fmla="*/ 9159711 w 9159711"/>
              <a:gd name="connsiteY3" fmla="*/ 0 h 2862943"/>
              <a:gd name="connsiteX4" fmla="*/ 722 w 9159711"/>
              <a:gd name="connsiteY4" fmla="*/ 22485 h 2862943"/>
              <a:gd name="connsiteX5" fmla="*/ 721 w 9159711"/>
              <a:gd name="connsiteY5" fmla="*/ 1829514 h 2862943"/>
              <a:gd name="connsiteX0" fmla="*/ 721 w 9159711"/>
              <a:gd name="connsiteY0" fmla="*/ 1822019 h 2855448"/>
              <a:gd name="connsiteX1" fmla="*/ 8111292 w 9159711"/>
              <a:gd name="connsiteY1" fmla="*/ 1822019 h 2855448"/>
              <a:gd name="connsiteX2" fmla="*/ 9144721 w 9159711"/>
              <a:gd name="connsiteY2" fmla="*/ 2855448 h 2855448"/>
              <a:gd name="connsiteX3" fmla="*/ 9159711 w 9159711"/>
              <a:gd name="connsiteY3" fmla="*/ 0 h 2855448"/>
              <a:gd name="connsiteX4" fmla="*/ 722 w 9159711"/>
              <a:gd name="connsiteY4" fmla="*/ 14990 h 2855448"/>
              <a:gd name="connsiteX5" fmla="*/ 721 w 9159711"/>
              <a:gd name="connsiteY5" fmla="*/ 1822019 h 2855448"/>
              <a:gd name="connsiteX0" fmla="*/ 721 w 9182196"/>
              <a:gd name="connsiteY0" fmla="*/ 1829514 h 2862943"/>
              <a:gd name="connsiteX1" fmla="*/ 8111292 w 9182196"/>
              <a:gd name="connsiteY1" fmla="*/ 1829514 h 2862943"/>
              <a:gd name="connsiteX2" fmla="*/ 9144721 w 9182196"/>
              <a:gd name="connsiteY2" fmla="*/ 2862943 h 2862943"/>
              <a:gd name="connsiteX3" fmla="*/ 9182196 w 9182196"/>
              <a:gd name="connsiteY3" fmla="*/ 0 h 2862943"/>
              <a:gd name="connsiteX4" fmla="*/ 722 w 9182196"/>
              <a:gd name="connsiteY4" fmla="*/ 22485 h 2862943"/>
              <a:gd name="connsiteX5" fmla="*/ 721 w 9182196"/>
              <a:gd name="connsiteY5" fmla="*/ 1829514 h 2862943"/>
              <a:gd name="connsiteX0" fmla="*/ 721 w 9152216"/>
              <a:gd name="connsiteY0" fmla="*/ 1837009 h 2870438"/>
              <a:gd name="connsiteX1" fmla="*/ 8111292 w 9152216"/>
              <a:gd name="connsiteY1" fmla="*/ 1837009 h 2870438"/>
              <a:gd name="connsiteX2" fmla="*/ 9144721 w 9152216"/>
              <a:gd name="connsiteY2" fmla="*/ 2870438 h 2870438"/>
              <a:gd name="connsiteX3" fmla="*/ 9152216 w 9152216"/>
              <a:gd name="connsiteY3" fmla="*/ 0 h 2870438"/>
              <a:gd name="connsiteX4" fmla="*/ 722 w 9152216"/>
              <a:gd name="connsiteY4" fmla="*/ 29980 h 2870438"/>
              <a:gd name="connsiteX5" fmla="*/ 721 w 9152216"/>
              <a:gd name="connsiteY5" fmla="*/ 1837009 h 2870438"/>
              <a:gd name="connsiteX0" fmla="*/ 721 w 9145442"/>
              <a:gd name="connsiteY0" fmla="*/ 1829514 h 2862943"/>
              <a:gd name="connsiteX1" fmla="*/ 8111292 w 9145442"/>
              <a:gd name="connsiteY1" fmla="*/ 1829514 h 2862943"/>
              <a:gd name="connsiteX2" fmla="*/ 9144721 w 9145442"/>
              <a:gd name="connsiteY2" fmla="*/ 2862943 h 2862943"/>
              <a:gd name="connsiteX3" fmla="*/ 9144721 w 9145442"/>
              <a:gd name="connsiteY3" fmla="*/ 0 h 2862943"/>
              <a:gd name="connsiteX4" fmla="*/ 722 w 9145442"/>
              <a:gd name="connsiteY4" fmla="*/ 22485 h 2862943"/>
              <a:gd name="connsiteX5" fmla="*/ 721 w 9145442"/>
              <a:gd name="connsiteY5" fmla="*/ 1829514 h 2862943"/>
              <a:gd name="connsiteX0" fmla="*/ 721 w 9145442"/>
              <a:gd name="connsiteY0" fmla="*/ 1807029 h 2840458"/>
              <a:gd name="connsiteX1" fmla="*/ 8111292 w 9145442"/>
              <a:gd name="connsiteY1" fmla="*/ 1807029 h 2840458"/>
              <a:gd name="connsiteX2" fmla="*/ 9144721 w 9145442"/>
              <a:gd name="connsiteY2" fmla="*/ 2840458 h 2840458"/>
              <a:gd name="connsiteX3" fmla="*/ 9144721 w 9145442"/>
              <a:gd name="connsiteY3" fmla="*/ 7495 h 2840458"/>
              <a:gd name="connsiteX4" fmla="*/ 722 w 9145442"/>
              <a:gd name="connsiteY4" fmla="*/ 0 h 2840458"/>
              <a:gd name="connsiteX5" fmla="*/ 721 w 9145442"/>
              <a:gd name="connsiteY5" fmla="*/ 1807029 h 2840458"/>
              <a:gd name="connsiteX0" fmla="*/ 721 w 9145442"/>
              <a:gd name="connsiteY0" fmla="*/ 2886321 h 3919750"/>
              <a:gd name="connsiteX1" fmla="*/ 8111292 w 9145442"/>
              <a:gd name="connsiteY1" fmla="*/ 2886321 h 3919750"/>
              <a:gd name="connsiteX2" fmla="*/ 9144721 w 9145442"/>
              <a:gd name="connsiteY2" fmla="*/ 3919750 h 3919750"/>
              <a:gd name="connsiteX3" fmla="*/ 9144721 w 9145442"/>
              <a:gd name="connsiteY3" fmla="*/ 1086787 h 3919750"/>
              <a:gd name="connsiteX4" fmla="*/ 722 w 9145442"/>
              <a:gd name="connsiteY4" fmla="*/ 0 h 3919750"/>
              <a:gd name="connsiteX5" fmla="*/ 721 w 9145442"/>
              <a:gd name="connsiteY5" fmla="*/ 2886321 h 3919750"/>
              <a:gd name="connsiteX0" fmla="*/ 721 w 9159711"/>
              <a:gd name="connsiteY0" fmla="*/ 2886321 h 3919750"/>
              <a:gd name="connsiteX1" fmla="*/ 8111292 w 9159711"/>
              <a:gd name="connsiteY1" fmla="*/ 2886321 h 3919750"/>
              <a:gd name="connsiteX2" fmla="*/ 9144721 w 9159711"/>
              <a:gd name="connsiteY2" fmla="*/ 3919750 h 3919750"/>
              <a:gd name="connsiteX3" fmla="*/ 9159711 w 9159711"/>
              <a:gd name="connsiteY3" fmla="*/ 0 h 3919750"/>
              <a:gd name="connsiteX4" fmla="*/ 722 w 9159711"/>
              <a:gd name="connsiteY4" fmla="*/ 0 h 3919750"/>
              <a:gd name="connsiteX5" fmla="*/ 721 w 9159711"/>
              <a:gd name="connsiteY5" fmla="*/ 2886321 h 39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11" h="3919750">
                <a:moveTo>
                  <a:pt x="721" y="2886321"/>
                </a:moveTo>
                <a:lnTo>
                  <a:pt x="8111292" y="2886321"/>
                </a:lnTo>
                <a:cubicBezTo>
                  <a:pt x="8682039" y="2886321"/>
                  <a:pt x="9144721" y="3349003"/>
                  <a:pt x="9144721" y="3919750"/>
                </a:cubicBezTo>
                <a:cubicBezTo>
                  <a:pt x="9147219" y="2975429"/>
                  <a:pt x="9157213" y="944321"/>
                  <a:pt x="9159711" y="0"/>
                </a:cubicBezTo>
                <a:lnTo>
                  <a:pt x="722" y="0"/>
                </a:lnTo>
                <a:cubicBezTo>
                  <a:pt x="-1776" y="612336"/>
                  <a:pt x="3219" y="2273985"/>
                  <a:pt x="721" y="28863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7B95360F-BB14-784A-8533-57568D21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39" y="4423746"/>
            <a:ext cx="7966509" cy="5292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D7821D-004E-B545-9D09-DD6F443095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840" y="5091845"/>
            <a:ext cx="7966508" cy="825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5F3AC7-2909-A241-A1B6-51CD29900432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40AC0E7-3F92-7E45-9337-357FAC398A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Insert title of presentation</a:t>
            </a:r>
            <a:endParaRPr lang="en-US" dirty="0"/>
          </a:p>
        </p:txBody>
      </p:sp>
      <p:sp>
        <p:nvSpPr>
          <p:cNvPr id="14" name="Title Placeholder 2">
            <a:extLst>
              <a:ext uri="{FF2B5EF4-FFF2-40B4-BE49-F238E27FC236}">
                <a16:creationId xmlns:a16="http://schemas.microsoft.com/office/drawing/2014/main" id="{F7F2910B-9D2E-AE40-A43B-CA70E3528E9A}"/>
              </a:ext>
            </a:extLst>
          </p:cNvPr>
          <p:cNvSpPr txBox="1">
            <a:spLocks/>
          </p:cNvSpPr>
          <p:nvPr userDrawn="1"/>
        </p:nvSpPr>
        <p:spPr>
          <a:xfrm>
            <a:off x="564204" y="2062114"/>
            <a:ext cx="5155660" cy="1313058"/>
          </a:xfrm>
          <a:prstGeom prst="rect">
            <a:avLst/>
          </a:prstGeom>
        </p:spPr>
        <p:txBody>
          <a:bodyPr vert="horz" lIns="108000" tIns="0" rIns="0" bIns="0" rtlCol="0" anchor="ctr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E9DED21-3B6B-2642-BCAE-8625F395E7B5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548840" y="576843"/>
            <a:ext cx="5161679" cy="1296501"/>
          </a:xfrm>
          <a:prstGeom prst="round1Rect">
            <a:avLst>
              <a:gd name="adj" fmla="val 40808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96000" tIns="144000" rIns="216000" bIns="4572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CB6A15-EA86-0241-9924-85ED0ADE7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473" t="19773" r="13946" b="26916"/>
          <a:stretch/>
        </p:blipFill>
        <p:spPr>
          <a:xfrm>
            <a:off x="811233" y="672615"/>
            <a:ext cx="2838591" cy="1104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C61ED54-3491-BD4B-85D2-08E719D3787E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www.wcoomd.org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EA7D54-44BE-1B43-8FAE-54AB9F952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02F8-B327-DC43-AF19-E6A6E921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6584"/>
            <a:ext cx="7134225" cy="805124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851F40-DC25-C54A-8175-9755B51A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C9D7E-A62C-AB4F-805D-1B13780151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D01D93F-2C9B-0A46-96EB-41631DA400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Insert title of presentation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F267F5-CB78-8C45-B8A2-BC31D9670473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7A11C5-C8BA-9B44-A3C9-499431810149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www.wcoomd.org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8271C0-720A-784C-9383-9145774420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101" t="24957" r="29674" b="27402"/>
          <a:stretch/>
        </p:blipFill>
        <p:spPr>
          <a:xfrm>
            <a:off x="8027900" y="365125"/>
            <a:ext cx="694681" cy="906588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FA41BA-01B0-AF4A-9795-0C4040DD9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7390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5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O Quote">
    <p:bg>
      <p:bgPr>
        <a:gradFill>
          <a:gsLst>
            <a:gs pos="0">
              <a:schemeClr val="tx1">
                <a:lumMod val="100000"/>
              </a:schemeClr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D53659E-8BAC-6944-83CD-BEDF22AFC2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31434" y="1696838"/>
            <a:ext cx="5483916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B5177A-BE1D-8F45-A838-1315E60833B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408362" y="1696838"/>
            <a:ext cx="2211388" cy="2297112"/>
          </a:xfrm>
          <a:prstGeom prst="round1Rect">
            <a:avLst>
              <a:gd name="adj" fmla="val 35308"/>
            </a:avLst>
          </a:prstGeom>
          <a:noFill/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319BBB-7ABA-074C-99C0-2A4D199CE4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988" y="4144963"/>
            <a:ext cx="2211387" cy="82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B722EEE-201A-0B4F-B37F-A8EAF1EDDD3E}"/>
              </a:ext>
            </a:extLst>
          </p:cNvPr>
          <p:cNvSpPr txBox="1">
            <a:spLocks/>
          </p:cNvSpPr>
          <p:nvPr userDrawn="1"/>
        </p:nvSpPr>
        <p:spPr>
          <a:xfrm>
            <a:off x="7933509" y="6356351"/>
            <a:ext cx="581840" cy="365125"/>
          </a:xfrm>
          <a:prstGeom prst="rect">
            <a:avLst/>
          </a:prstGeom>
        </p:spPr>
        <p:txBody>
          <a:bodyPr lIns="90000" r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9C9D7E-A62C-AB4F-805D-1B13780151A0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F6E119F2-3F68-1244-BD29-E76416B17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</a:blip>
          <a:srcRect l="51601" t="20569" r="21815" b="25360"/>
          <a:stretch/>
        </p:blipFill>
        <p:spPr>
          <a:xfrm>
            <a:off x="0" y="2733902"/>
            <a:ext cx="2115048" cy="39875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FD57C9-33D9-4542-80E1-39AC00F99CCE}"/>
              </a:ext>
            </a:extLst>
          </p:cNvPr>
          <p:cNvCxnSpPr/>
          <p:nvPr userDrawn="1"/>
        </p:nvCxnSpPr>
        <p:spPr>
          <a:xfrm>
            <a:off x="628650" y="6391415"/>
            <a:ext cx="7886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ADCEB44-265B-BC42-BA7D-16E8DFB27D15}"/>
              </a:ext>
            </a:extLst>
          </p:cNvPr>
          <p:cNvSpPr txBox="1">
            <a:spLocks/>
          </p:cNvSpPr>
          <p:nvPr userDrawn="1"/>
        </p:nvSpPr>
        <p:spPr>
          <a:xfrm>
            <a:off x="628649" y="6356350"/>
            <a:ext cx="1339299" cy="365125"/>
          </a:xfrm>
          <a:prstGeom prst="rect">
            <a:avLst/>
          </a:prstGeom>
        </p:spPr>
        <p:txBody>
          <a:bodyPr lIns="0" tIns="46800" rIns="0" anchor="ctr" anchorCtr="0"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>
                <a:solidFill>
                  <a:schemeClr val="bg1"/>
                </a:solidFill>
              </a:rPr>
              <a:t>www.wcoomd.org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E169B6-DD97-E147-BDAF-3AE47B3B7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181" t="21283" r="24609" b="27819"/>
          <a:stretch/>
        </p:blipFill>
        <p:spPr>
          <a:xfrm>
            <a:off x="7929649" y="272505"/>
            <a:ext cx="882423" cy="98568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ECF793F-28B9-E044-BF4D-03A16B9832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0388" y="6356350"/>
            <a:ext cx="4662487" cy="365125"/>
          </a:xfrm>
          <a:prstGeom prst="rect">
            <a:avLst/>
          </a:prstGeom>
        </p:spPr>
        <p:txBody>
          <a:bodyPr rIns="0" anchor="ctr" anchorCtr="0"/>
          <a:lstStyle>
            <a:lvl1pPr marL="0" indent="0" algn="r">
              <a:buNone/>
              <a:defRPr lang="en-GB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Insert 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45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  <p:sldLayoutId id="2147483674" r:id="rId3"/>
    <p:sldLayoutId id="2147483670" r:id="rId4"/>
    <p:sldLayoutId id="214748367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 /><Relationship Id="rId3" Type="http://schemas.openxmlformats.org/officeDocument/2006/relationships/diagramLayout" Target="../diagrams/layout1.xml" /><Relationship Id="rId7" Type="http://schemas.openxmlformats.org/officeDocument/2006/relationships/image" Target="../media/image42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47.svg" /><Relationship Id="rId4" Type="http://schemas.openxmlformats.org/officeDocument/2006/relationships/image" Target="../media/image46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50.jpg" /><Relationship Id="rId4" Type="http://schemas.openxmlformats.org/officeDocument/2006/relationships/image" Target="../media/image49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ean-Christophe.leneutre@wcoomd.org" TargetMode="Externa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3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 /><Relationship Id="rId3" Type="http://schemas.openxmlformats.org/officeDocument/2006/relationships/image" Target="../media/image15.png" /><Relationship Id="rId7" Type="http://schemas.openxmlformats.org/officeDocument/2006/relationships/image" Target="../media/image19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8.svg" /><Relationship Id="rId5" Type="http://schemas.openxmlformats.org/officeDocument/2006/relationships/image" Target="../media/image17.png" /><Relationship Id="rId10" Type="http://schemas.openxmlformats.org/officeDocument/2006/relationships/image" Target="../media/image22.svg" /><Relationship Id="rId4" Type="http://schemas.openxmlformats.org/officeDocument/2006/relationships/image" Target="../media/image16.svg" /><Relationship Id="rId9" Type="http://schemas.openxmlformats.org/officeDocument/2006/relationships/image" Target="../media/image21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 /><Relationship Id="rId13" Type="http://schemas.openxmlformats.org/officeDocument/2006/relationships/image" Target="../media/image30.png" /><Relationship Id="rId3" Type="http://schemas.openxmlformats.org/officeDocument/2006/relationships/image" Target="../media/image23.png" /><Relationship Id="rId7" Type="http://schemas.openxmlformats.org/officeDocument/2006/relationships/image" Target="../media/image26.png" /><Relationship Id="rId12" Type="http://schemas.openxmlformats.org/officeDocument/2006/relationships/image" Target="../media/image29.sv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25.png" /><Relationship Id="rId11" Type="http://schemas.openxmlformats.org/officeDocument/2006/relationships/image" Target="../media/image28.png" /><Relationship Id="rId5" Type="http://schemas.openxmlformats.org/officeDocument/2006/relationships/image" Target="../media/image24.png" /><Relationship Id="rId10" Type="http://schemas.openxmlformats.org/officeDocument/2006/relationships/image" Target="../media/image18.svg" /><Relationship Id="rId4" Type="http://schemas.microsoft.com/office/2007/relationships/hdphoto" Target="../media/hdphoto1.wdp" /><Relationship Id="rId9" Type="http://schemas.openxmlformats.org/officeDocument/2006/relationships/image" Target="../media/image17.png" /><Relationship Id="rId14" Type="http://schemas.openxmlformats.org/officeDocument/2006/relationships/image" Target="../media/image31.sv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38.svg" /><Relationship Id="rId4" Type="http://schemas.openxmlformats.org/officeDocument/2006/relationships/image" Target="../media/image37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4.xml" /><Relationship Id="rId5" Type="http://schemas.openxmlformats.org/officeDocument/2006/relationships/hyperlink" Target="https://www.youtube.com/watch?v=0deuwkm7hKc" TargetMode="External" /><Relationship Id="rId4" Type="http://schemas.openxmlformats.org/officeDocument/2006/relationships/image" Target="../media/image4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A7B9BA-3778-0547-AEBE-C4AA852E7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054225"/>
            <a:ext cx="5192183" cy="1303338"/>
          </a:xfrm>
        </p:spPr>
        <p:txBody>
          <a:bodyPr/>
          <a:lstStyle/>
          <a:p>
            <a:r>
              <a:rPr lang="en-GB" sz="2400" b="0" dirty="0"/>
              <a:t>WCO Anti-Corruption and Integrity Promotion (A-CIP) Programme in WCA Region</a:t>
            </a:r>
            <a:endParaRPr lang="en-US" sz="24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5ED3C-14B8-6F40-B243-8524CCEC5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5380486"/>
            <a:ext cx="3166602" cy="365125"/>
          </a:xfrm>
        </p:spPr>
        <p:txBody>
          <a:bodyPr/>
          <a:lstStyle/>
          <a:p>
            <a:r>
              <a:rPr lang="en-GB" b="0" dirty="0"/>
              <a:t>Jean-Christophe LENEUTRE</a:t>
            </a:r>
          </a:p>
          <a:p>
            <a:r>
              <a:rPr lang="en-GB" b="0" dirty="0"/>
              <a:t>A-CIP Programme Expert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EA8E5-F411-5645-82F2-29B9B26EEC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7266" y="5364617"/>
            <a:ext cx="4838084" cy="365125"/>
          </a:xfrm>
        </p:spPr>
        <p:txBody>
          <a:bodyPr/>
          <a:lstStyle/>
          <a:p>
            <a:pPr algn="r"/>
            <a:r>
              <a:rPr lang="en-US" dirty="0"/>
              <a:t>Regional Meeting of the DGs of Customs Administrations WCO West and Central Africa Region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CA4A22-8456-7C4F-B1A8-E1FC386B02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26034" y="5998484"/>
            <a:ext cx="2689315" cy="540429"/>
          </a:xfrm>
        </p:spPr>
        <p:txBody>
          <a:bodyPr/>
          <a:lstStyle/>
          <a:p>
            <a:pPr algn="r"/>
            <a:r>
              <a:rPr lang="en-GB" sz="1400" dirty="0"/>
              <a:t>4 May 2023</a:t>
            </a:r>
            <a:endParaRPr lang="en-US" sz="14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5AE27EB-FBF6-D046-A817-72F95F7DE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9F9C9D7E-A62C-AB4F-805D-1B13780151A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11ECED-70BA-4B84-1CE8-F80B8C89F1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2657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443A0-9DB5-4B84-AC6C-A1064781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Customs Integrity Perception Survey (CIPS)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9AE084-18CD-4DD0-B5B3-67B5BE7B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72885-CA42-4B1A-B906-063CF0C4A8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A-CIP Programme and West and Central Africa Region</a:t>
            </a:r>
            <a:endParaRPr lang="en-BE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A1E4136-854A-49B1-B51C-B102B9433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671048"/>
              </p:ext>
            </p:extLst>
          </p:nvPr>
        </p:nvGraphicFramePr>
        <p:xfrm>
          <a:off x="764721" y="1497133"/>
          <a:ext cx="7750628" cy="1103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88D567-5638-4294-9990-E1F37D88D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331" y="2825644"/>
            <a:ext cx="4818972" cy="3436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5ECB34-A402-2831-3C22-961559319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6594" y="2881681"/>
            <a:ext cx="2004049" cy="27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2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F052F5-C57E-4B2F-AB75-7C72E5DE3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47"/>
          <a:stretch/>
        </p:blipFill>
        <p:spPr>
          <a:xfrm>
            <a:off x="4711408" y="3838890"/>
            <a:ext cx="2544525" cy="2433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4C2AB4-008B-4F4F-ACD0-2945B8A2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2716"/>
            <a:ext cx="7134225" cy="805124"/>
          </a:xfrm>
        </p:spPr>
        <p:txBody>
          <a:bodyPr/>
          <a:lstStyle/>
          <a:p>
            <a:r>
              <a:rPr lang="en-US" dirty="0"/>
              <a:t>The way ahead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52A5F-CEF3-4C79-BC14-F40BBBAD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D3772-18B2-4B63-AF9F-8259608A27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A-CIP Programme and West and Central Africa Region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1E2166C-7BAE-407F-AC9F-3BACC9A2C69A}"/>
              </a:ext>
            </a:extLst>
          </p:cNvPr>
          <p:cNvSpPr txBox="1">
            <a:spLocks/>
          </p:cNvSpPr>
          <p:nvPr/>
        </p:nvSpPr>
        <p:spPr>
          <a:xfrm>
            <a:off x="591219" y="1531449"/>
            <a:ext cx="5642434" cy="4633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dirty="0"/>
              <a:t>A-CIP </a:t>
            </a:r>
            <a:r>
              <a:rPr lang="en-US" sz="2400" dirty="0" err="1"/>
              <a:t>Programme</a:t>
            </a:r>
            <a:r>
              <a:rPr lang="en-US" sz="2400" dirty="0"/>
              <a:t> implementation and follow-up actions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dirty="0"/>
              <a:t>Integrity culture and Internal Affairs training curriculum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dirty="0"/>
              <a:t>Supplement to the WCO Guide to Corruption Risk Mapping: mapping operations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dirty="0"/>
              <a:t>CIPS global data analysis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dirty="0"/>
              <a:t>Training of trainers A-CPI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dirty="0"/>
              <a:t>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EC43C7-306D-45D2-BEA9-FFE4C6E3F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933" y="1813673"/>
            <a:ext cx="1237840" cy="1754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raphic 9" descr="Hammer with solid fill">
            <a:extLst>
              <a:ext uri="{FF2B5EF4-FFF2-40B4-BE49-F238E27FC236}">
                <a16:creationId xmlns:a16="http://schemas.microsoft.com/office/drawing/2014/main" id="{061D5DC6-0031-4071-A4D6-19BEF8EA3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1539" y="1333435"/>
            <a:ext cx="1642434" cy="1642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77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9C9A-7B98-496F-85EE-B66F58B0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77" y="680913"/>
            <a:ext cx="7134225" cy="805124"/>
          </a:xfrm>
        </p:spPr>
        <p:txBody>
          <a:bodyPr/>
          <a:lstStyle/>
          <a:p>
            <a:r>
              <a:rPr lang="en-US" dirty="0"/>
              <a:t>Principles for Results </a:t>
            </a:r>
            <a:br>
              <a:rPr lang="en-US" dirty="0"/>
            </a:br>
            <a:r>
              <a:rPr lang="en-US" sz="2000" b="0" dirty="0"/>
              <a:t>Countering Corruption in Customs</a:t>
            </a:r>
            <a:endParaRPr lang="en-BE" sz="20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06702-48CC-42D3-BEF2-9DE4BB1E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3C808-5378-4C40-AC75-EC9C11B0DB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A-CIP Programme and West and Central Africa Region</a:t>
            </a: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C730D-2E94-4844-AE28-6D5AA05F5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6" y="1977224"/>
            <a:ext cx="9035144" cy="194215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391F175-6E71-4470-B48C-8AEFBFE223EC}"/>
              </a:ext>
            </a:extLst>
          </p:cNvPr>
          <p:cNvSpPr/>
          <p:nvPr/>
        </p:nvSpPr>
        <p:spPr>
          <a:xfrm>
            <a:off x="4608877" y="4355692"/>
            <a:ext cx="428876" cy="414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39B8207-41DA-4904-85BD-DE3431D12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081" y="4841244"/>
            <a:ext cx="513136" cy="512413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96804A1-66B7-46D1-B840-DB9E234C3423}"/>
              </a:ext>
            </a:extLst>
          </p:cNvPr>
          <p:cNvSpPr/>
          <p:nvPr/>
        </p:nvSpPr>
        <p:spPr>
          <a:xfrm>
            <a:off x="5388963" y="5179733"/>
            <a:ext cx="265821" cy="26246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B74A91-EF2A-4420-B02D-039F595EC525}"/>
              </a:ext>
            </a:extLst>
          </p:cNvPr>
          <p:cNvSpPr/>
          <p:nvPr/>
        </p:nvSpPr>
        <p:spPr>
          <a:xfrm>
            <a:off x="3573095" y="4908164"/>
            <a:ext cx="428876" cy="414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394444-4490-4897-A26A-19D03C9C9B38}"/>
              </a:ext>
            </a:extLst>
          </p:cNvPr>
          <p:cNvSpPr/>
          <p:nvPr/>
        </p:nvSpPr>
        <p:spPr>
          <a:xfrm>
            <a:off x="4125919" y="5359659"/>
            <a:ext cx="428876" cy="414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814D0C-B888-4DFD-96F4-89534452BA22}"/>
              </a:ext>
            </a:extLst>
          </p:cNvPr>
          <p:cNvSpPr/>
          <p:nvPr/>
        </p:nvSpPr>
        <p:spPr>
          <a:xfrm>
            <a:off x="4065114" y="4727422"/>
            <a:ext cx="178676" cy="17024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2AA69E-720D-4709-8D7D-EA50E4B31CAE}"/>
              </a:ext>
            </a:extLst>
          </p:cNvPr>
          <p:cNvCxnSpPr>
            <a:cxnSpLocks/>
          </p:cNvCxnSpPr>
          <p:nvPr/>
        </p:nvCxnSpPr>
        <p:spPr>
          <a:xfrm flipV="1">
            <a:off x="3939164" y="4872736"/>
            <a:ext cx="152116" cy="9618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F36C53-2D48-4F53-B313-2E0C0ACF3D00}"/>
              </a:ext>
            </a:extLst>
          </p:cNvPr>
          <p:cNvCxnSpPr>
            <a:cxnSpLocks/>
          </p:cNvCxnSpPr>
          <p:nvPr/>
        </p:nvCxnSpPr>
        <p:spPr>
          <a:xfrm>
            <a:off x="3939164" y="4968920"/>
            <a:ext cx="401193" cy="39073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071912-043F-456C-8587-3274ACB39E68}"/>
              </a:ext>
            </a:extLst>
          </p:cNvPr>
          <p:cNvCxnSpPr>
            <a:cxnSpLocks/>
          </p:cNvCxnSpPr>
          <p:nvPr/>
        </p:nvCxnSpPr>
        <p:spPr>
          <a:xfrm>
            <a:off x="3939164" y="5262274"/>
            <a:ext cx="401193" cy="973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9C10DB-4D9D-4C16-8C72-E8A7068279D0}"/>
              </a:ext>
            </a:extLst>
          </p:cNvPr>
          <p:cNvCxnSpPr>
            <a:cxnSpLocks/>
          </p:cNvCxnSpPr>
          <p:nvPr/>
        </p:nvCxnSpPr>
        <p:spPr>
          <a:xfrm flipV="1">
            <a:off x="4217624" y="4563125"/>
            <a:ext cx="391253" cy="1892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819F42-42D3-4EE6-A0F7-547DB3376B1A}"/>
              </a:ext>
            </a:extLst>
          </p:cNvPr>
          <p:cNvCxnSpPr>
            <a:cxnSpLocks/>
          </p:cNvCxnSpPr>
          <p:nvPr/>
        </p:nvCxnSpPr>
        <p:spPr>
          <a:xfrm flipH="1" flipV="1">
            <a:off x="5037753" y="4563125"/>
            <a:ext cx="484121" cy="61660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680103-9D37-4E21-BB97-EE000FB876B9}"/>
              </a:ext>
            </a:extLst>
          </p:cNvPr>
          <p:cNvCxnSpPr>
            <a:cxnSpLocks/>
          </p:cNvCxnSpPr>
          <p:nvPr/>
        </p:nvCxnSpPr>
        <p:spPr>
          <a:xfrm flipH="1">
            <a:off x="4554795" y="5218170"/>
            <a:ext cx="873097" cy="34892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B4179A-5688-4645-884F-C12EFDE8EA1C}"/>
              </a:ext>
            </a:extLst>
          </p:cNvPr>
          <p:cNvCxnSpPr>
            <a:cxnSpLocks/>
          </p:cNvCxnSpPr>
          <p:nvPr/>
        </p:nvCxnSpPr>
        <p:spPr>
          <a:xfrm flipH="1">
            <a:off x="4816649" y="5218170"/>
            <a:ext cx="611243" cy="13548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6A298B-93F6-40B3-9511-7FD8B1C41E69}"/>
              </a:ext>
            </a:extLst>
          </p:cNvPr>
          <p:cNvCxnSpPr>
            <a:cxnSpLocks/>
          </p:cNvCxnSpPr>
          <p:nvPr/>
        </p:nvCxnSpPr>
        <p:spPr>
          <a:xfrm flipV="1">
            <a:off x="4340357" y="4709802"/>
            <a:ext cx="331327" cy="64985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nternational Anti-Corruption Day | UCLG">
            <a:extLst>
              <a:ext uri="{FF2B5EF4-FFF2-40B4-BE49-F238E27FC236}">
                <a16:creationId xmlns:a16="http://schemas.microsoft.com/office/drawing/2014/main" id="{53C24B40-3119-4470-B64B-7B7AA233E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12" y="4552852"/>
            <a:ext cx="2344965" cy="9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Icon&#10;&#10;Description automatically generated with low confidence">
            <a:extLst>
              <a:ext uri="{FF2B5EF4-FFF2-40B4-BE49-F238E27FC236}">
                <a16:creationId xmlns:a16="http://schemas.microsoft.com/office/drawing/2014/main" id="{BCF153FE-599A-45CC-827B-D90D0F72F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19" y="4054677"/>
            <a:ext cx="2025486" cy="20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6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D4852C-0274-6449-830D-B532D706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49BB87-580F-2941-946E-1AC2ECE18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4430761"/>
            <a:ext cx="7886698" cy="1114633"/>
          </a:xfrm>
        </p:spPr>
        <p:txBody>
          <a:bodyPr/>
          <a:lstStyle/>
          <a:p>
            <a:r>
              <a:rPr lang="en-GB" dirty="0"/>
              <a:t>Jean-Christophe LENEUTRE</a:t>
            </a:r>
          </a:p>
          <a:p>
            <a:r>
              <a:rPr lang="en-GB" b="0" dirty="0"/>
              <a:t>A-CIP Programme Expert</a:t>
            </a:r>
          </a:p>
          <a:p>
            <a:r>
              <a:rPr lang="en-GB" b="0" dirty="0">
                <a:hlinkClick r:id="rId2"/>
              </a:rPr>
              <a:t>jean-christophe.leneutre@wcoomd.org</a:t>
            </a:r>
            <a:endParaRPr lang="en-GB" b="0" dirty="0"/>
          </a:p>
          <a:p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CE01C-C01A-F24D-A7FD-4EABE9309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5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E9A9A-FAFB-48F9-9312-47B8DC14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WCO A-CIP Programme &amp; WCA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71C96D-D9FF-43D1-87B4-C4282242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FAE4A-B0FF-4156-8F68-3EADEB0986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A-CIP Programme and West and Central Africa Region</a:t>
            </a:r>
            <a:endParaRPr lang="en-B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EEA031-EC44-4C41-81C4-8C9BDEC8C3CD}"/>
              </a:ext>
            </a:extLst>
          </p:cNvPr>
          <p:cNvSpPr/>
          <p:nvPr/>
        </p:nvSpPr>
        <p:spPr>
          <a:xfrm>
            <a:off x="2451228" y="1923039"/>
            <a:ext cx="616768" cy="6465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80DD29-6592-4F84-B223-01A42FF179AB}"/>
              </a:ext>
            </a:extLst>
          </p:cNvPr>
          <p:cNvSpPr/>
          <p:nvPr/>
        </p:nvSpPr>
        <p:spPr>
          <a:xfrm>
            <a:off x="2451228" y="3351852"/>
            <a:ext cx="616768" cy="6465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60CA83-3E5C-4416-8F8A-E13ADDFFC350}"/>
              </a:ext>
            </a:extLst>
          </p:cNvPr>
          <p:cNvSpPr/>
          <p:nvPr/>
        </p:nvSpPr>
        <p:spPr>
          <a:xfrm>
            <a:off x="2451228" y="4637827"/>
            <a:ext cx="616768" cy="6465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971853D-C6BE-4CF7-8481-6822C47D1662}"/>
              </a:ext>
            </a:extLst>
          </p:cNvPr>
          <p:cNvSpPr/>
          <p:nvPr/>
        </p:nvSpPr>
        <p:spPr>
          <a:xfrm>
            <a:off x="572682" y="1574800"/>
            <a:ext cx="1168400" cy="4157287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b="1" dirty="0"/>
              <a:t>S</a:t>
            </a:r>
          </a:p>
          <a:p>
            <a:pPr algn="ctr"/>
            <a:endParaRPr lang="fr-BE" sz="2800" b="1" dirty="0"/>
          </a:p>
          <a:p>
            <a:pPr algn="ctr"/>
            <a:r>
              <a:rPr lang="fr-BE" sz="2800" b="1" dirty="0"/>
              <a:t>T</a:t>
            </a:r>
          </a:p>
          <a:p>
            <a:pPr algn="ctr"/>
            <a:endParaRPr lang="fr-BE" sz="2800" b="1" dirty="0"/>
          </a:p>
          <a:p>
            <a:pPr algn="ctr"/>
            <a:r>
              <a:rPr lang="fr-BE" sz="2800" b="1" dirty="0"/>
              <a:t>A</a:t>
            </a:r>
          </a:p>
          <a:p>
            <a:pPr algn="ctr"/>
            <a:endParaRPr lang="fr-BE" sz="2800" b="1" dirty="0"/>
          </a:p>
          <a:p>
            <a:pPr algn="ctr"/>
            <a:r>
              <a:rPr lang="fr-BE" sz="2800" b="1" dirty="0"/>
              <a:t>R</a:t>
            </a:r>
          </a:p>
          <a:p>
            <a:pPr algn="ctr"/>
            <a:endParaRPr lang="fr-BE" sz="2800" b="1" dirty="0"/>
          </a:p>
          <a:p>
            <a:pPr algn="ctr"/>
            <a:r>
              <a:rPr lang="fr-BE" sz="2800" b="1" dirty="0"/>
              <a:t>T</a:t>
            </a:r>
            <a:endParaRPr lang="en-US" sz="2800" b="1" dirty="0"/>
          </a:p>
        </p:txBody>
      </p:sp>
      <p:sp>
        <p:nvSpPr>
          <p:cNvPr id="17" name="Flowchart: Or 16">
            <a:extLst>
              <a:ext uri="{FF2B5EF4-FFF2-40B4-BE49-F238E27FC236}">
                <a16:creationId xmlns:a16="http://schemas.microsoft.com/office/drawing/2014/main" id="{7F2E35AB-79B0-45A6-A8CB-2174E77C3177}"/>
              </a:ext>
            </a:extLst>
          </p:cNvPr>
          <p:cNvSpPr/>
          <p:nvPr/>
        </p:nvSpPr>
        <p:spPr>
          <a:xfrm>
            <a:off x="826682" y="3327400"/>
            <a:ext cx="660400" cy="670968"/>
          </a:xfrm>
          <a:prstGeom prst="flowChartOr">
            <a:avLst/>
          </a:prstGeom>
          <a:noFill/>
          <a:ln w="349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2E7AD0C6-90DE-49AB-A130-10F544F5BD15}"/>
              </a:ext>
            </a:extLst>
          </p:cNvPr>
          <p:cNvSpPr/>
          <p:nvPr/>
        </p:nvSpPr>
        <p:spPr>
          <a:xfrm>
            <a:off x="3140843" y="1919148"/>
            <a:ext cx="5332412" cy="575377"/>
          </a:xfrm>
          <a:prstGeom prst="round2DiagRect">
            <a:avLst>
              <a:gd name="adj1" fmla="val 3873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Customs, Corruption and WCO Response</a:t>
            </a:r>
            <a:endParaRPr lang="en-BE" b="1" dirty="0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E5017443-D74D-4F1C-9D41-B102899391E8}"/>
              </a:ext>
            </a:extLst>
          </p:cNvPr>
          <p:cNvSpPr/>
          <p:nvPr/>
        </p:nvSpPr>
        <p:spPr>
          <a:xfrm>
            <a:off x="3140843" y="4651163"/>
            <a:ext cx="5332412" cy="575377"/>
          </a:xfrm>
          <a:prstGeom prst="round2DiagRect">
            <a:avLst>
              <a:gd name="adj1" fmla="val 3138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WCO A-CIP Programme in the WCA region</a:t>
            </a:r>
            <a:endParaRPr lang="en-BE" dirty="0"/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31A81B6B-0BBE-44CE-947F-5C79AFB0A7CA}"/>
              </a:ext>
            </a:extLst>
          </p:cNvPr>
          <p:cNvSpPr/>
          <p:nvPr/>
        </p:nvSpPr>
        <p:spPr>
          <a:xfrm>
            <a:off x="3182937" y="3323421"/>
            <a:ext cx="5332412" cy="575377"/>
          </a:xfrm>
          <a:prstGeom prst="round2DiagRect">
            <a:avLst>
              <a:gd name="adj1" fmla="val 3138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WCO Anti-Corruption and Integrity Promotion (A-CIP) Programme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3038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7B67-620F-4FDC-8E34-E9F25647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1783"/>
            <a:ext cx="7134225" cy="805124"/>
          </a:xfrm>
        </p:spPr>
        <p:txBody>
          <a:bodyPr/>
          <a:lstStyle/>
          <a:p>
            <a:r>
              <a:rPr lang="en-US" dirty="0"/>
              <a:t>Consequences of Corruption in Customs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86964-3C9B-4B14-BC56-EA11669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7AFAB-A55D-45E7-BE30-0BDA87A430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A-CIP Programme and West and Central Africa Region</a:t>
            </a:r>
            <a:endParaRPr lang="en-B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D582A9-4847-429F-BB5D-ED75FB0E1A99}"/>
              </a:ext>
            </a:extLst>
          </p:cNvPr>
          <p:cNvSpPr txBox="1"/>
          <p:nvPr/>
        </p:nvSpPr>
        <p:spPr>
          <a:xfrm>
            <a:off x="628650" y="1745228"/>
            <a:ext cx="78866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Corruption is an obstacle to all Customs’ missions: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revenue collection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trade facilitation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enforcement, safety and security, quality of service, …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4674FEC-44D1-4CCD-863C-B97ED66CD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53" y="3113829"/>
            <a:ext cx="2100698" cy="2097739"/>
          </a:xfrm>
          <a:prstGeom prst="rect">
            <a:avLst/>
          </a:prstGeom>
        </p:spPr>
      </p:pic>
      <p:sp>
        <p:nvSpPr>
          <p:cNvPr id="11" name="Flowchart: Or 10">
            <a:extLst>
              <a:ext uri="{FF2B5EF4-FFF2-40B4-BE49-F238E27FC236}">
                <a16:creationId xmlns:a16="http://schemas.microsoft.com/office/drawing/2014/main" id="{F0CFE11B-0561-4FBD-BF23-A261AE546170}"/>
              </a:ext>
            </a:extLst>
          </p:cNvPr>
          <p:cNvSpPr/>
          <p:nvPr/>
        </p:nvSpPr>
        <p:spPr>
          <a:xfrm>
            <a:off x="1781415" y="3113830"/>
            <a:ext cx="1520528" cy="1605598"/>
          </a:xfrm>
          <a:prstGeom prst="flowChartOr">
            <a:avLst/>
          </a:prstGeom>
          <a:noFill/>
          <a:ln w="349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fence, vector graphics&#10;&#10;Description automatically generated">
            <a:extLst>
              <a:ext uri="{FF2B5EF4-FFF2-40B4-BE49-F238E27FC236}">
                <a16:creationId xmlns:a16="http://schemas.microsoft.com/office/drawing/2014/main" id="{F0650007-2FAB-4DC4-823F-2F94346D5A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28754" y="2945254"/>
            <a:ext cx="2811280" cy="2541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3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D81B1-5576-4D54-B131-63245CBC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65" y="745700"/>
            <a:ext cx="7134225" cy="805124"/>
          </a:xfrm>
        </p:spPr>
        <p:txBody>
          <a:bodyPr/>
          <a:lstStyle/>
          <a:p>
            <a:r>
              <a:rPr lang="en-US" dirty="0"/>
              <a:t>WCO Response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38B23-1528-4521-AA16-673DDC5B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8AF3E-93D0-4EF0-A6B5-5BBAF3F8E9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A-CIP Programme and West and Central Africa Region</a:t>
            </a:r>
            <a:endParaRPr lang="en-BE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14C253-47E4-440C-AC93-F22FFB05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19" y="2234680"/>
            <a:ext cx="3939818" cy="2627858"/>
          </a:xfrm>
          <a:prstGeom prst="rect">
            <a:avLst/>
          </a:prstGeom>
        </p:spPr>
      </p:pic>
      <p:pic>
        <p:nvPicPr>
          <p:cNvPr id="28" name="Graphic 27" descr="Arrow: Clockwise curve with solid fill">
            <a:extLst>
              <a:ext uri="{FF2B5EF4-FFF2-40B4-BE49-F238E27FC236}">
                <a16:creationId xmlns:a16="http://schemas.microsoft.com/office/drawing/2014/main" id="{32754F82-5568-48B0-AA82-E39D7FD85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710191">
            <a:off x="5043414" y="1893025"/>
            <a:ext cx="914400" cy="914400"/>
          </a:xfrm>
          <a:prstGeom prst="rect">
            <a:avLst/>
          </a:prstGeom>
        </p:spPr>
      </p:pic>
      <p:pic>
        <p:nvPicPr>
          <p:cNvPr id="29" name="Graphic 28" descr="Arrow: Clockwise curve with solid fill">
            <a:extLst>
              <a:ext uri="{FF2B5EF4-FFF2-40B4-BE49-F238E27FC236}">
                <a16:creationId xmlns:a16="http://schemas.microsoft.com/office/drawing/2014/main" id="{86670201-5030-4A96-BDDB-BF7B839F6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48732">
            <a:off x="3559304" y="4753941"/>
            <a:ext cx="914400" cy="914400"/>
          </a:xfrm>
          <a:prstGeom prst="rect">
            <a:avLst/>
          </a:prstGeom>
        </p:spPr>
      </p:pic>
      <p:pic>
        <p:nvPicPr>
          <p:cNvPr id="30" name="Graphic 29" descr="Arrow: Clockwise curve with solid fill">
            <a:extLst>
              <a:ext uri="{FF2B5EF4-FFF2-40B4-BE49-F238E27FC236}">
                <a16:creationId xmlns:a16="http://schemas.microsoft.com/office/drawing/2014/main" id="{F151C52E-E54C-4126-B7ED-A14C50EB3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944641" flipV="1">
            <a:off x="2649790" y="2032672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ACA1D6A-3723-43DF-992D-26467A5D6823}"/>
              </a:ext>
            </a:extLst>
          </p:cNvPr>
          <p:cNvSpPr txBox="1"/>
          <p:nvPr/>
        </p:nvSpPr>
        <p:spPr>
          <a:xfrm>
            <a:off x="5800221" y="2350226"/>
            <a:ext cx="2473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WCO </a:t>
            </a:r>
            <a:r>
              <a:rPr lang="en-US" dirty="0">
                <a:solidFill>
                  <a:schemeClr val="accent1"/>
                </a:solidFill>
              </a:rPr>
              <a:t>Revised Arusha Declaration </a:t>
            </a:r>
            <a:r>
              <a:rPr lang="en-US" dirty="0">
                <a:solidFill>
                  <a:schemeClr val="tx2"/>
                </a:solidFill>
              </a:rPr>
              <a:t>Concerning Good Governance and Integrity in Customs</a:t>
            </a:r>
            <a:endParaRPr lang="en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2BD36F-FCC1-4B6C-8391-4ED4B377B6D0}"/>
              </a:ext>
            </a:extLst>
          </p:cNvPr>
          <p:cNvSpPr txBox="1"/>
          <p:nvPr/>
        </p:nvSpPr>
        <p:spPr>
          <a:xfrm>
            <a:off x="870340" y="2257767"/>
            <a:ext cx="1931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WCO </a:t>
            </a:r>
            <a:r>
              <a:rPr lang="en-US" dirty="0">
                <a:solidFill>
                  <a:schemeClr val="accent1"/>
                </a:solidFill>
              </a:rPr>
              <a:t>Integrity Sub-Committee </a:t>
            </a:r>
            <a:r>
              <a:rPr lang="en-US" dirty="0">
                <a:solidFill>
                  <a:schemeClr val="tx2"/>
                </a:solidFill>
              </a:rPr>
              <a:t>(ISC)</a:t>
            </a:r>
            <a:endParaRPr lang="en-B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954C10-4867-4270-9A4D-DC3198DF36C5}"/>
              </a:ext>
            </a:extLst>
          </p:cNvPr>
          <p:cNvSpPr txBox="1"/>
          <p:nvPr/>
        </p:nvSpPr>
        <p:spPr>
          <a:xfrm>
            <a:off x="555203" y="4811370"/>
            <a:ext cx="3088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WCO Anti-Corruption and Integrity Promotion </a:t>
            </a:r>
            <a:r>
              <a:rPr lang="en-US" dirty="0">
                <a:solidFill>
                  <a:schemeClr val="accent1"/>
                </a:solidFill>
              </a:rPr>
              <a:t>(A-CIP) Programme</a:t>
            </a:r>
            <a:r>
              <a:rPr lang="en-US" dirty="0">
                <a:solidFill>
                  <a:schemeClr val="tx2"/>
                </a:solidFill>
              </a:rPr>
              <a:t> for Customs</a:t>
            </a:r>
            <a:endParaRPr lang="en-BE" dirty="0"/>
          </a:p>
        </p:txBody>
      </p:sp>
      <p:pic>
        <p:nvPicPr>
          <p:cNvPr id="39" name="Graphic 38" descr="Classroom with solid fill">
            <a:extLst>
              <a:ext uri="{FF2B5EF4-FFF2-40B4-BE49-F238E27FC236}">
                <a16:creationId xmlns:a16="http://schemas.microsoft.com/office/drawing/2014/main" id="{FD9A09B3-AF83-401B-B243-A6C2F3435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0888" y="4180593"/>
            <a:ext cx="665086" cy="665086"/>
          </a:xfrm>
          <a:prstGeom prst="rect">
            <a:avLst/>
          </a:prstGeom>
        </p:spPr>
      </p:pic>
      <p:pic>
        <p:nvPicPr>
          <p:cNvPr id="41" name="Graphic 40" descr="Meeting with solid fill">
            <a:extLst>
              <a:ext uri="{FF2B5EF4-FFF2-40B4-BE49-F238E27FC236}">
                <a16:creationId xmlns:a16="http://schemas.microsoft.com/office/drawing/2014/main" id="{4FDAE8E2-249D-4F6D-9597-42CDB6903E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39329" y="1721454"/>
            <a:ext cx="593692" cy="593692"/>
          </a:xfrm>
          <a:prstGeom prst="rect">
            <a:avLst/>
          </a:prstGeom>
        </p:spPr>
      </p:pic>
      <p:pic>
        <p:nvPicPr>
          <p:cNvPr id="43" name="Graphic 42" descr="Quill with solid fill">
            <a:extLst>
              <a:ext uri="{FF2B5EF4-FFF2-40B4-BE49-F238E27FC236}">
                <a16:creationId xmlns:a16="http://schemas.microsoft.com/office/drawing/2014/main" id="{4BC1872C-2C23-4195-A8EE-1986F5FBC2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05660" y="1755393"/>
            <a:ext cx="662559" cy="66255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D11E706-2E92-437A-AA43-4EBEFE8D836B}"/>
              </a:ext>
            </a:extLst>
          </p:cNvPr>
          <p:cNvSpPr txBox="1"/>
          <p:nvPr/>
        </p:nvSpPr>
        <p:spPr>
          <a:xfrm>
            <a:off x="5942427" y="4654918"/>
            <a:ext cx="247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+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WCO Integrity Tools &amp; Instruments</a:t>
            </a:r>
            <a:endParaRPr lang="en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0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3EDB-7083-4AA7-9F53-ABEAB929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WCO Assistance for Integrity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ACBD2-6375-412A-8936-0418B763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AE9DB-444F-487F-9EEE-1F0FFC0EBC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A-CIP Programme and West and Central Africa Region</a:t>
            </a:r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E50ED4-5F83-4041-85A8-CF50C4AD9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16" y="1077172"/>
            <a:ext cx="7886700" cy="675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The WCO’s model for technical assistance and capacity building (TACB) aims to add value by drawing from the WCO’s strongest competencies:</a:t>
            </a:r>
            <a:endParaRPr lang="en-BE" sz="1800" dirty="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CAB09E1-0464-4A13-9A3A-B7553144BCAB}"/>
              </a:ext>
            </a:extLst>
          </p:cNvPr>
          <p:cNvSpPr/>
          <p:nvPr/>
        </p:nvSpPr>
        <p:spPr>
          <a:xfrm>
            <a:off x="448733" y="4399773"/>
            <a:ext cx="8143836" cy="1885791"/>
          </a:xfrm>
          <a:prstGeom prst="round2DiagRect">
            <a:avLst>
              <a:gd name="adj1" fmla="val 28340"/>
              <a:gd name="adj2" fmla="val 0"/>
            </a:avLst>
          </a:prstGeom>
          <a:blipFill dpi="0" rotWithShape="1">
            <a:blip r:embed="rId3">
              <a:alphaModFix amt="3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9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DE82F8-0A84-43D4-BA8A-56959D694F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6" y="4461984"/>
            <a:ext cx="1767776" cy="1187714"/>
          </a:xfrm>
          <a:prstGeom prst="rect">
            <a:avLst/>
          </a:prstGeom>
        </p:spPr>
      </p:pic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6A25EB8-B568-4B42-84E5-DB8BAD4E55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298" r="33760" b="15186"/>
          <a:stretch/>
        </p:blipFill>
        <p:spPr>
          <a:xfrm>
            <a:off x="551431" y="5711909"/>
            <a:ext cx="1767777" cy="406033"/>
          </a:xfrm>
          <a:prstGeom prst="rect">
            <a:avLst/>
          </a:prstGeom>
          <a:noFill/>
        </p:spPr>
      </p:pic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7953075F-A3FA-4FE3-89D7-5B3FD985666F}"/>
              </a:ext>
            </a:extLst>
          </p:cNvPr>
          <p:cNvSpPr txBox="1">
            <a:spLocks/>
          </p:cNvSpPr>
          <p:nvPr/>
        </p:nvSpPr>
        <p:spPr>
          <a:xfrm>
            <a:off x="2602815" y="4651065"/>
            <a:ext cx="5922019" cy="1466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Improved business and law enforcement environments for cross-border trade for WCO Member countries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Assists WCO Members to implement new measures to combat corruption and promote integrity in accordance with the </a:t>
            </a:r>
            <a:r>
              <a:rPr lang="en-US" sz="1600" b="1" dirty="0"/>
              <a:t>Revised Arusha Declaration</a:t>
            </a:r>
            <a:r>
              <a:rPr lang="en-US" sz="1600" dirty="0"/>
              <a:t>.</a:t>
            </a:r>
            <a:endParaRPr lang="en-BE" sz="1600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5D39D2A-265D-4D2E-B054-EC4CE9E2F30E}"/>
              </a:ext>
            </a:extLst>
          </p:cNvPr>
          <p:cNvSpPr txBox="1">
            <a:spLocks/>
          </p:cNvSpPr>
          <p:nvPr/>
        </p:nvSpPr>
        <p:spPr>
          <a:xfrm>
            <a:off x="1515973" y="1863244"/>
            <a:ext cx="6938630" cy="236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Peer-to-peer information sharing and collaboration</a:t>
            </a:r>
            <a:b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  <a:tabLst>
                <a:tab pos="227013" algn="l"/>
              </a:tabLst>
            </a:pP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Access to experiences and expertise</a:t>
            </a:r>
            <a:b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  <a:tabLst>
                <a:tab pos="227013" algn="l"/>
              </a:tabLst>
            </a:pP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Use of WCO tools and instruments</a:t>
            </a:r>
            <a:b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  <a:tabLst>
                <a:tab pos="227013" algn="l"/>
              </a:tabLst>
            </a:pP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Monitoring and evaluation</a:t>
            </a:r>
            <a:endParaRPr lang="en-BE" sz="1800" dirty="0">
              <a:solidFill>
                <a:schemeClr val="tx1"/>
              </a:solidFill>
            </a:endParaRPr>
          </a:p>
        </p:txBody>
      </p:sp>
      <p:pic>
        <p:nvPicPr>
          <p:cNvPr id="22" name="Graphic 21" descr="Clipboard with solid fill">
            <a:extLst>
              <a:ext uri="{FF2B5EF4-FFF2-40B4-BE49-F238E27FC236}">
                <a16:creationId xmlns:a16="http://schemas.microsoft.com/office/drawing/2014/main" id="{678D503F-8C19-47BA-BAA8-7BDE1A3C66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5058" y="3667819"/>
            <a:ext cx="475891" cy="475891"/>
          </a:xfrm>
          <a:prstGeom prst="rect">
            <a:avLst/>
          </a:prstGeom>
        </p:spPr>
      </p:pic>
      <p:pic>
        <p:nvPicPr>
          <p:cNvPr id="24" name="Graphic 23" descr="Classroom with solid fill">
            <a:extLst>
              <a:ext uri="{FF2B5EF4-FFF2-40B4-BE49-F238E27FC236}">
                <a16:creationId xmlns:a16="http://schemas.microsoft.com/office/drawing/2014/main" id="{610A40C7-854D-4657-BA2E-621C7B1119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2124" y="2995099"/>
            <a:ext cx="455916" cy="455916"/>
          </a:xfrm>
          <a:prstGeom prst="rect">
            <a:avLst/>
          </a:prstGeom>
        </p:spPr>
      </p:pic>
      <p:pic>
        <p:nvPicPr>
          <p:cNvPr id="26" name="Graphic 25" descr="Share with solid fill">
            <a:extLst>
              <a:ext uri="{FF2B5EF4-FFF2-40B4-BE49-F238E27FC236}">
                <a16:creationId xmlns:a16="http://schemas.microsoft.com/office/drawing/2014/main" id="{74CC5FCA-69DC-4532-8F0C-499361E73C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9397" y="1690186"/>
            <a:ext cx="701371" cy="701371"/>
          </a:xfrm>
          <a:prstGeom prst="rect">
            <a:avLst/>
          </a:prstGeom>
        </p:spPr>
      </p:pic>
      <p:pic>
        <p:nvPicPr>
          <p:cNvPr id="28" name="Graphic 27" descr="Good Idea with solid fill">
            <a:extLst>
              <a:ext uri="{FF2B5EF4-FFF2-40B4-BE49-F238E27FC236}">
                <a16:creationId xmlns:a16="http://schemas.microsoft.com/office/drawing/2014/main" id="{067BFDBB-DC7B-41B2-983B-5A8F870830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5058" y="2391557"/>
            <a:ext cx="475891" cy="4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5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711D35-E93D-FC4B-99EC-9FFD82C2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736234"/>
            <a:ext cx="7134225" cy="482966"/>
          </a:xfrm>
        </p:spPr>
        <p:txBody>
          <a:bodyPr/>
          <a:lstStyle/>
          <a:p>
            <a:r>
              <a:rPr lang="en-US" dirty="0"/>
              <a:t>		Partner Administrations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CFC32A-B96C-AD40-BD4F-1C7B6603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0D1B46-F7FA-034C-A6DC-0E56C0C112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0388" y="6374322"/>
            <a:ext cx="4662487" cy="365125"/>
          </a:xfrm>
        </p:spPr>
        <p:txBody>
          <a:bodyPr/>
          <a:lstStyle/>
          <a:p>
            <a:r>
              <a:rPr lang="en-US" dirty="0"/>
              <a:t>A-CIP Programme and West and Central Africa Region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3802"/>
            <a:ext cx="1474319" cy="10403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5721" y="6206038"/>
            <a:ext cx="1465577" cy="154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27046" r="19620" b="22303"/>
          <a:stretch/>
        </p:blipFill>
        <p:spPr>
          <a:xfrm>
            <a:off x="495333" y="1324386"/>
            <a:ext cx="8020016" cy="48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7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8ADA-B1B4-4C05-8152-82F019C4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5615"/>
            <a:ext cx="7304859" cy="805124"/>
          </a:xfrm>
        </p:spPr>
        <p:txBody>
          <a:bodyPr/>
          <a:lstStyle/>
          <a:p>
            <a:r>
              <a:rPr lang="en-US" dirty="0"/>
              <a:t>A-CIP Support to Partner Administrations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547266-17B4-400E-9A24-B3FEA325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CF493-E781-4BB4-BB12-6E1D082D5C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A-CIP Programme and West and Central Africa Region</a:t>
            </a:r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5A171-A3C6-49DE-958D-2F4CD6757A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8945"/>
            <a:ext cx="2921318" cy="457295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40C12F-540B-424E-8BDD-8771A3A04497}"/>
              </a:ext>
            </a:extLst>
          </p:cNvPr>
          <p:cNvSpPr txBox="1"/>
          <p:nvPr/>
        </p:nvSpPr>
        <p:spPr>
          <a:xfrm>
            <a:off x="3539612" y="1725192"/>
            <a:ext cx="50709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Current needs, gaps identified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Internal and external strategic objectives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Other ongoing initiatives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tx2"/>
                </a:solidFill>
              </a:rPr>
              <a:t>Where the WCO can add value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C6E86AED-882E-4775-A160-9788C7E35133}"/>
              </a:ext>
            </a:extLst>
          </p:cNvPr>
          <p:cNvSpPr/>
          <p:nvPr/>
        </p:nvSpPr>
        <p:spPr>
          <a:xfrm>
            <a:off x="4943551" y="3715160"/>
            <a:ext cx="1873251" cy="2498964"/>
          </a:xfrm>
          <a:prstGeom prst="round2DiagRect">
            <a:avLst>
              <a:gd name="adj1" fmla="val 16667"/>
              <a:gd name="adj2" fmla="val 5876"/>
            </a:avLst>
          </a:prstGeom>
          <a:solidFill>
            <a:schemeClr val="accent6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sym typeface="Wingdings" panose="05000000000000000000" pitchFamily="2" charset="2"/>
              </a:rPr>
              <a:t>Country-level</a:t>
            </a:r>
            <a:r>
              <a:rPr lang="en-GB" sz="16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sym typeface="Wingdings" panose="05000000000000000000" pitchFamily="2" charset="2"/>
              </a:rPr>
              <a:t>A-CIP Project Information Documents (PIDs) </a:t>
            </a:r>
          </a:p>
        </p:txBody>
      </p:sp>
    </p:spTree>
    <p:extLst>
      <p:ext uri="{BB962C8B-B14F-4D97-AF65-F5344CB8AC3E}">
        <p14:creationId xmlns:p14="http://schemas.microsoft.com/office/powerpoint/2010/main" val="202258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A screenshot of a computer&#10;&#10;Description automatically generated">
            <a:extLst>
              <a:ext uri="{FF2B5EF4-FFF2-40B4-BE49-F238E27FC236}">
                <a16:creationId xmlns:a16="http://schemas.microsoft.com/office/drawing/2014/main" id="{79C01D15-484C-44F3-9D07-36280D90F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"/>
          <a:stretch/>
        </p:blipFill>
        <p:spPr>
          <a:xfrm>
            <a:off x="5451955" y="1512119"/>
            <a:ext cx="3063394" cy="4156995"/>
          </a:xfrm>
          <a:prstGeom prst="rect">
            <a:avLst/>
          </a:prstGeom>
          <a:ln w="76200">
            <a:solidFill>
              <a:schemeClr val="bg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07CBDA-BE14-46D5-AC4B-C2CB4BB0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7546"/>
            <a:ext cx="7134225" cy="805124"/>
          </a:xfrm>
        </p:spPr>
        <p:txBody>
          <a:bodyPr/>
          <a:lstStyle/>
          <a:p>
            <a:r>
              <a:rPr lang="en-US" dirty="0"/>
              <a:t>Increasing Access to and use of WCO Tools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E1D64-A11F-4BE3-86E2-6B9287D2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A45C4-96A9-4C88-BBEA-B856F055D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A-CIP Programme and West and Central Africa Region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4F4E47-EA63-4485-968F-B89C89ACA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80" y="2591921"/>
            <a:ext cx="4834417" cy="180361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A09A359-B18A-471A-9B72-E16BE22BE0B3}"/>
              </a:ext>
            </a:extLst>
          </p:cNvPr>
          <p:cNvGrpSpPr/>
          <p:nvPr/>
        </p:nvGrpSpPr>
        <p:grpSpPr>
          <a:xfrm>
            <a:off x="1642839" y="5812192"/>
            <a:ext cx="6502400" cy="401081"/>
            <a:chOff x="1507067" y="2508109"/>
            <a:chExt cx="6502400" cy="401081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6CEF14D-27F1-4A4F-8D84-C56E70F864E6}"/>
                </a:ext>
              </a:extLst>
            </p:cNvPr>
            <p:cNvSpPr/>
            <p:nvPr/>
          </p:nvSpPr>
          <p:spPr>
            <a:xfrm>
              <a:off x="1507067" y="2508109"/>
              <a:ext cx="6502400" cy="401081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53C82FD-C157-47BC-9F4F-09E3E3A2CCF1}"/>
                </a:ext>
              </a:extLst>
            </p:cNvPr>
            <p:cNvSpPr/>
            <p:nvPr/>
          </p:nvSpPr>
          <p:spPr>
            <a:xfrm>
              <a:off x="1574326" y="2547599"/>
              <a:ext cx="5232873" cy="314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594E053-33A6-4CA8-AB79-2A905B8D0F4A}"/>
                </a:ext>
              </a:extLst>
            </p:cNvPr>
            <p:cNvSpPr/>
            <p:nvPr/>
          </p:nvSpPr>
          <p:spPr>
            <a:xfrm>
              <a:off x="7293040" y="2552387"/>
              <a:ext cx="397460" cy="3144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43" name="Graphic 42" descr="Magnifying glass with solid fill">
              <a:extLst>
                <a:ext uri="{FF2B5EF4-FFF2-40B4-BE49-F238E27FC236}">
                  <a16:creationId xmlns:a16="http://schemas.microsoft.com/office/drawing/2014/main" id="{12009620-F1B8-43C7-B116-2293A1250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56300" y="2574977"/>
              <a:ext cx="267350" cy="267350"/>
            </a:xfrm>
            <a:prstGeom prst="rect">
              <a:avLst/>
            </a:prstGeom>
          </p:spPr>
        </p:pic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18CDA05-F6AC-403D-87C5-55E8145C3C35}"/>
              </a:ext>
            </a:extLst>
          </p:cNvPr>
          <p:cNvCxnSpPr>
            <a:cxnSpLocks/>
          </p:cNvCxnSpPr>
          <p:nvPr/>
        </p:nvCxnSpPr>
        <p:spPr>
          <a:xfrm flipH="1" flipV="1">
            <a:off x="7602055" y="4757921"/>
            <a:ext cx="249182" cy="221290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4">
            <a:extLst>
              <a:ext uri="{FF2B5EF4-FFF2-40B4-BE49-F238E27FC236}">
                <a16:creationId xmlns:a16="http://schemas.microsoft.com/office/drawing/2014/main" id="{CD229C68-71D5-43EC-B8F5-40C873D63D9A}"/>
              </a:ext>
            </a:extLst>
          </p:cNvPr>
          <p:cNvSpPr txBox="1">
            <a:spLocks/>
          </p:cNvSpPr>
          <p:nvPr/>
        </p:nvSpPr>
        <p:spPr>
          <a:xfrm>
            <a:off x="638482" y="5874131"/>
            <a:ext cx="7470426" cy="3294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6"/>
                </a:solidFill>
              </a:rPr>
              <a:t>Search:</a:t>
            </a:r>
            <a:r>
              <a:rPr lang="en-US" sz="1800" dirty="0"/>
              <a:t>    </a:t>
            </a:r>
            <a:r>
              <a:rPr lang="en-US" sz="1800" b="1" dirty="0"/>
              <a:t>WCO Revised Arusha Declaration Resources</a:t>
            </a:r>
            <a:r>
              <a:rPr lang="en-US" sz="1800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1541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7CBDA-BE14-46D5-AC4B-C2CB4BB0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35889"/>
            <a:ext cx="7134225" cy="805124"/>
          </a:xfrm>
        </p:spPr>
        <p:txBody>
          <a:bodyPr/>
          <a:lstStyle/>
          <a:p>
            <a:r>
              <a:rPr lang="en-US" dirty="0"/>
              <a:t>Increasing Access to and Use of WCO e-Learning Products</a:t>
            </a:r>
            <a:br>
              <a:rPr lang="en-US" dirty="0"/>
            </a:b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E1D64-A11F-4BE3-86E2-6B9287D2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D7E-A62C-AB4F-805D-1B13780151A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A45C4-96A9-4C88-BBEA-B856F055D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A-CIP Programme and West and Central Africa Region</a:t>
            </a:r>
            <a:endParaRPr lang="en-BE" dirty="0"/>
          </a:p>
        </p:txBody>
      </p:sp>
      <p:pic>
        <p:nvPicPr>
          <p:cNvPr id="14" name="Picture 2" descr="http://www.wcoomd.org/-/media/wco/public/images/media/press-releases/november-2020/module-1.jpg?w=620&amp;h=400">
            <a:extLst>
              <a:ext uri="{FF2B5EF4-FFF2-40B4-BE49-F238E27FC236}">
                <a16:creationId xmlns:a16="http://schemas.microsoft.com/office/drawing/2014/main" id="{4DE026E7-E927-4B12-B4CE-D6DE90A60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22"/>
          <a:stretch/>
        </p:blipFill>
        <p:spPr bwMode="auto">
          <a:xfrm>
            <a:off x="543000" y="2956469"/>
            <a:ext cx="3946736" cy="246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4459B9-26B3-43DF-8C6A-045305CA63E4}"/>
              </a:ext>
            </a:extLst>
          </p:cNvPr>
          <p:cNvSpPr txBox="1"/>
          <p:nvPr/>
        </p:nvSpPr>
        <p:spPr>
          <a:xfrm>
            <a:off x="2208213" y="2179442"/>
            <a:ext cx="19875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200" b="1" u="sng" dirty="0"/>
              <a:t>EN</a:t>
            </a:r>
            <a:r>
              <a:rPr lang="en-US" sz="1200" b="1" dirty="0"/>
              <a:t>, </a:t>
            </a:r>
            <a:r>
              <a:rPr lang="en-US" sz="1200" b="1" u="sng" dirty="0"/>
              <a:t>FR</a:t>
            </a:r>
            <a:r>
              <a:rPr lang="en-US" sz="1200" b="1" dirty="0"/>
              <a:t>, </a:t>
            </a:r>
            <a:r>
              <a:rPr lang="en-US" sz="1200" b="1" u="sng" dirty="0"/>
              <a:t>ES</a:t>
            </a:r>
            <a:r>
              <a:rPr lang="en-US" sz="1200" b="1" dirty="0"/>
              <a:t>, </a:t>
            </a:r>
            <a:r>
              <a:rPr lang="en-US" sz="1200" b="1" u="sng" dirty="0"/>
              <a:t>PT</a:t>
            </a:r>
            <a:r>
              <a:rPr lang="en-US" sz="1200" b="1" dirty="0"/>
              <a:t> …</a:t>
            </a:r>
          </a:p>
        </p:txBody>
      </p:sp>
      <p:pic>
        <p:nvPicPr>
          <p:cNvPr id="15" name="Picture 4" descr="M:\6-Communication\Visuels\Logos\CLiKC\CLiKC.png">
            <a:extLst>
              <a:ext uri="{FF2B5EF4-FFF2-40B4-BE49-F238E27FC236}">
                <a16:creationId xmlns:a16="http://schemas.microsoft.com/office/drawing/2014/main" id="{1918442A-8789-424D-8843-250A078E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69013"/>
            <a:ext cx="1313386" cy="69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50D38-2079-B997-92E4-B26A666A8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65" y="1747281"/>
            <a:ext cx="3861084" cy="1248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09384-48CE-858A-F398-09A7C45193EF}"/>
              </a:ext>
            </a:extLst>
          </p:cNvPr>
          <p:cNvSpPr txBox="1"/>
          <p:nvPr/>
        </p:nvSpPr>
        <p:spPr>
          <a:xfrm>
            <a:off x="4611440" y="3144355"/>
            <a:ext cx="39467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 err="1">
                <a:solidFill>
                  <a:schemeClr val="tx2"/>
                </a:solidFill>
              </a:rPr>
              <a:t>Included</a:t>
            </a:r>
            <a:r>
              <a:rPr lang="fr-CA" sz="1600" dirty="0">
                <a:solidFill>
                  <a:schemeClr val="tx2"/>
                </a:solidFill>
              </a:rPr>
              <a:t> are 4 </a:t>
            </a:r>
            <a:r>
              <a:rPr lang="fr-CA" sz="1600" dirty="0" err="1">
                <a:solidFill>
                  <a:schemeClr val="tx2"/>
                </a:solidFill>
              </a:rPr>
              <a:t>videos</a:t>
            </a:r>
            <a:r>
              <a:rPr lang="fr-CA" sz="1600" dirty="0">
                <a:solidFill>
                  <a:schemeClr val="tx2"/>
                </a:solidFill>
              </a:rPr>
              <a:t> clips </a:t>
            </a:r>
            <a:r>
              <a:rPr lang="fr-CA" sz="1600" dirty="0" err="1">
                <a:solidFill>
                  <a:schemeClr val="tx2"/>
                </a:solidFill>
              </a:rPr>
              <a:t>that</a:t>
            </a:r>
            <a:r>
              <a:rPr lang="fr-CA" sz="1600" dirty="0">
                <a:solidFill>
                  <a:schemeClr val="tx2"/>
                </a:solidFill>
              </a:rPr>
              <a:t> </a:t>
            </a:r>
            <a:r>
              <a:rPr lang="fr-CA" sz="1600" dirty="0" err="1">
                <a:solidFill>
                  <a:schemeClr val="tx2"/>
                </a:solidFill>
              </a:rPr>
              <a:t>emphasize</a:t>
            </a:r>
            <a:r>
              <a:rPr lang="fr-CA" sz="1600" dirty="0">
                <a:solidFill>
                  <a:schemeClr val="tx2"/>
                </a:solidFill>
              </a:rPr>
              <a:t> key messages</a:t>
            </a:r>
          </a:p>
          <a:p>
            <a:endParaRPr lang="fr-CA" sz="1600" dirty="0">
              <a:solidFill>
                <a:schemeClr val="tx2"/>
              </a:solidFill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r-CA" sz="1600" dirty="0">
                <a:solidFill>
                  <a:schemeClr val="tx2"/>
                </a:solidFill>
              </a:rPr>
              <a:t>How </a:t>
            </a:r>
            <a:r>
              <a:rPr lang="fr-CA" sz="1600" dirty="0" err="1">
                <a:solidFill>
                  <a:schemeClr val="tx2"/>
                </a:solidFill>
              </a:rPr>
              <a:t>is</a:t>
            </a:r>
            <a:r>
              <a:rPr lang="fr-CA" sz="1600" dirty="0">
                <a:solidFill>
                  <a:schemeClr val="tx2"/>
                </a:solidFill>
              </a:rPr>
              <a:t> corruption </a:t>
            </a:r>
            <a:r>
              <a:rPr lang="fr-CA" sz="1600" dirty="0" err="1">
                <a:solidFill>
                  <a:schemeClr val="tx2"/>
                </a:solidFill>
              </a:rPr>
              <a:t>prevented</a:t>
            </a:r>
            <a:r>
              <a:rPr lang="fr-CA" sz="1600" dirty="0">
                <a:solidFill>
                  <a:schemeClr val="tx2"/>
                </a:solidFill>
              </a:rPr>
              <a:t> and </a:t>
            </a:r>
            <a:r>
              <a:rPr lang="fr-CA" sz="1600" dirty="0" err="1">
                <a:solidFill>
                  <a:schemeClr val="tx2"/>
                </a:solidFill>
              </a:rPr>
              <a:t>reported</a:t>
            </a:r>
            <a:r>
              <a:rPr lang="fr-CA" sz="1600" dirty="0">
                <a:solidFill>
                  <a:schemeClr val="tx2"/>
                </a:solidFill>
              </a:rPr>
              <a:t>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r-CA" sz="1600" dirty="0">
                <a:solidFill>
                  <a:schemeClr val="tx2"/>
                </a:solidFill>
              </a:rPr>
              <a:t>How </a:t>
            </a:r>
            <a:r>
              <a:rPr lang="fr-CA" sz="1600" dirty="0" err="1">
                <a:solidFill>
                  <a:schemeClr val="tx2"/>
                </a:solidFill>
              </a:rPr>
              <a:t>is</a:t>
            </a:r>
            <a:r>
              <a:rPr lang="fr-CA" sz="1600" dirty="0">
                <a:solidFill>
                  <a:schemeClr val="tx2"/>
                </a:solidFill>
              </a:rPr>
              <a:t> an administrative investigation </a:t>
            </a:r>
            <a:r>
              <a:rPr lang="fr-CA" sz="1600" dirty="0" err="1">
                <a:solidFill>
                  <a:schemeClr val="tx2"/>
                </a:solidFill>
              </a:rPr>
              <a:t>conducted</a:t>
            </a:r>
            <a:r>
              <a:rPr lang="fr-CA" sz="1600" dirty="0">
                <a:solidFill>
                  <a:schemeClr val="tx2"/>
                </a:solidFill>
              </a:rPr>
              <a:t>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r-CA" sz="1600" dirty="0">
                <a:solidFill>
                  <a:schemeClr val="tx2"/>
                </a:solidFill>
              </a:rPr>
              <a:t>How </a:t>
            </a:r>
            <a:r>
              <a:rPr lang="fr-CA" sz="1600" dirty="0" err="1">
                <a:solidFill>
                  <a:schemeClr val="tx2"/>
                </a:solidFill>
              </a:rPr>
              <a:t>is</a:t>
            </a:r>
            <a:r>
              <a:rPr lang="fr-CA" sz="1600" dirty="0">
                <a:solidFill>
                  <a:schemeClr val="tx2"/>
                </a:solidFill>
              </a:rPr>
              <a:t> an interview </a:t>
            </a:r>
            <a:r>
              <a:rPr lang="fr-CA" sz="1600" dirty="0" err="1">
                <a:solidFill>
                  <a:schemeClr val="tx2"/>
                </a:solidFill>
              </a:rPr>
              <a:t>conducted</a:t>
            </a:r>
            <a:r>
              <a:rPr lang="fr-CA" sz="1600" dirty="0">
                <a:solidFill>
                  <a:schemeClr val="tx2"/>
                </a:solidFill>
              </a:rPr>
              <a:t>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r-CA" sz="1600" dirty="0">
                <a:solidFill>
                  <a:schemeClr val="tx2"/>
                </a:solidFill>
              </a:rPr>
              <a:t>How </a:t>
            </a:r>
            <a:r>
              <a:rPr lang="fr-CA" sz="1600" dirty="0" err="1">
                <a:solidFill>
                  <a:schemeClr val="tx2"/>
                </a:solidFill>
              </a:rPr>
              <a:t>is</a:t>
            </a:r>
            <a:r>
              <a:rPr lang="fr-CA" sz="1600" dirty="0">
                <a:solidFill>
                  <a:schemeClr val="tx2"/>
                </a:solidFill>
              </a:rPr>
              <a:t> an effective investigation report </a:t>
            </a:r>
            <a:r>
              <a:rPr lang="fr-CA" sz="1600" dirty="0" err="1">
                <a:solidFill>
                  <a:schemeClr val="tx2"/>
                </a:solidFill>
              </a:rPr>
              <a:t>written</a:t>
            </a:r>
            <a:r>
              <a:rPr lang="fr-CA" sz="1600" dirty="0">
                <a:solidFill>
                  <a:schemeClr val="tx2"/>
                </a:solidFill>
              </a:rPr>
              <a:t>?</a:t>
            </a:r>
            <a:endParaRPr lang="fr-CA" sz="1600" dirty="0"/>
          </a:p>
          <a:p>
            <a:r>
              <a:rPr lang="en-BE" sz="1600" dirty="0">
                <a:hlinkClick r:id="rId5"/>
              </a:rPr>
              <a:t>https://www.youtube.com/watch?v=0deuwkm7hKc</a:t>
            </a:r>
            <a:endParaRPr lang="en-BE" sz="1600" dirty="0"/>
          </a:p>
        </p:txBody>
      </p:sp>
    </p:spTree>
    <p:extLst>
      <p:ext uri="{BB962C8B-B14F-4D97-AF65-F5344CB8AC3E}">
        <p14:creationId xmlns:p14="http://schemas.microsoft.com/office/powerpoint/2010/main" val="775123139"/>
      </p:ext>
    </p:extLst>
  </p:cSld>
  <p:clrMapOvr>
    <a:masterClrMapping/>
  </p:clrMapOvr>
</p:sld>
</file>

<file path=ppt/theme/theme1.xml><?xml version="1.0" encoding="utf-8"?>
<a:theme xmlns:a="http://schemas.openxmlformats.org/drawingml/2006/main" name="WCO Title slide">
  <a:themeElements>
    <a:clrScheme name="WCO">
      <a:dk1>
        <a:srgbClr val="0082C3"/>
      </a:dk1>
      <a:lt1>
        <a:srgbClr val="FFFFFF"/>
      </a:lt1>
      <a:dk2>
        <a:srgbClr val="575756"/>
      </a:dk2>
      <a:lt2>
        <a:srgbClr val="D0D0D0"/>
      </a:lt2>
      <a:accent1>
        <a:srgbClr val="009FE3"/>
      </a:accent1>
      <a:accent2>
        <a:srgbClr val="009E92"/>
      </a:accent2>
      <a:accent3>
        <a:srgbClr val="0059A7"/>
      </a:accent3>
      <a:accent4>
        <a:srgbClr val="E83844"/>
      </a:accent4>
      <a:accent5>
        <a:srgbClr val="AA2485"/>
      </a:accent5>
      <a:accent6>
        <a:srgbClr val="EB6109"/>
      </a:accent6>
      <a:hlink>
        <a:srgbClr val="009FE3"/>
      </a:hlink>
      <a:folHlink>
        <a:srgbClr val="AA248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5_WCO_UK" id="{499CC7DC-62DA-EE4E-BB76-F1CE3F232C62}" vid="{611A4FAB-B838-3541-BD62-B5EF20A08B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f673bae-91cc-4fbd-9836-c32031c9f0fc" xsi:nil="true"/>
    <lcf76f155ced4ddcb4097134ff3c332f xmlns="ef673bae-91cc-4fbd-9836-c32031c9f0f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895FE8C84BC4CB7937E8682D1BA11" ma:contentTypeVersion="12" ma:contentTypeDescription="Create a new document." ma:contentTypeScope="" ma:versionID="727663e71b9bf264f0d8cae3e371fb71">
  <xsd:schema xmlns:xsd="http://www.w3.org/2001/XMLSchema" xmlns:xs="http://www.w3.org/2001/XMLSchema" xmlns:p="http://schemas.microsoft.com/office/2006/metadata/properties" xmlns:ns2="ef673bae-91cc-4fbd-9836-c32031c9f0fc" xmlns:ns3="742417c0-65af-4d3d-b73a-9676ba423408" targetNamespace="http://schemas.microsoft.com/office/2006/metadata/properties" ma:root="true" ma:fieldsID="134bb8d0bebe67d43aaf9e3e50b32276" ns2:_="" ns3:_="">
    <xsd:import namespace="ef673bae-91cc-4fbd-9836-c32031c9f0fc"/>
    <xsd:import namespace="742417c0-65af-4d3d-b73a-9676ba4234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73bae-91cc-4fbd-9836-c32031c9f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41118be-01e6-4e0b-b1b2-c3400e2714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17c0-65af-4d3d-b73a-9676ba42340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E7C23-84C0-40B8-ACB7-DDBACDBA81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B3392D-EEFD-4CAE-8C12-1B2B912A1754}">
  <ds:schemaRefs>
    <ds:schemaRef ds:uri="http://schemas.microsoft.com/office/2006/metadata/properties"/>
    <ds:schemaRef ds:uri="http://www.w3.org/2000/xmlns/"/>
    <ds:schemaRef ds:uri="ef673bae-91cc-4fbd-9836-c32031c9f0fc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E1C2A2F-F195-482C-8FCB-BBFCD53D0DD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f673bae-91cc-4fbd-9836-c32031c9f0fc"/>
    <ds:schemaRef ds:uri="742417c0-65af-4d3d-b73a-9676ba4234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WCO PPT Presentation_EN</Template>
  <TotalTime>0</TotalTime>
  <Words>571</Words>
  <Application>Microsoft Office PowerPoint</Application>
  <PresentationFormat>On-screen Show (4:3)</PresentationFormat>
  <Paragraphs>105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WCO Title slide</vt:lpstr>
      <vt:lpstr>PowerPoint Presentation</vt:lpstr>
      <vt:lpstr>WCO A-CIP Programme &amp; WCA</vt:lpstr>
      <vt:lpstr>Consequences of Corruption in Customs</vt:lpstr>
      <vt:lpstr>WCO Response</vt:lpstr>
      <vt:lpstr>WCO Assistance for Integrity</vt:lpstr>
      <vt:lpstr>  Partner Administrations</vt:lpstr>
      <vt:lpstr>A-CIP Support to Partner Administrations</vt:lpstr>
      <vt:lpstr>Increasing Access to and use of WCO Tools</vt:lpstr>
      <vt:lpstr>Increasing Access to and Use of WCO e-Learning Products </vt:lpstr>
      <vt:lpstr>Customs Integrity Perception Survey (CIPS)</vt:lpstr>
      <vt:lpstr>The way ahead</vt:lpstr>
      <vt:lpstr>Principles for Results  Countering Corruption in Customs</vt:lpstr>
      <vt:lpstr>Thank you</vt:lpstr>
    </vt:vector>
  </TitlesOfParts>
  <Company>WCO-OMD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Hampton</dc:creator>
  <cp:lastModifiedBy>Cherno Omar BARRY</cp:lastModifiedBy>
  <cp:revision>103</cp:revision>
  <dcterms:created xsi:type="dcterms:W3CDTF">2022-02-01T14:08:21Z</dcterms:created>
  <dcterms:modified xsi:type="dcterms:W3CDTF">2023-05-04T12:07:24Z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0x010100B5A895FE8C84BC4CB7937E8682D1BA11</vt:lpwstr>
  </property>
  <property fmtid="{D5CDD505-2E9C-101B-9397-08002B2CF9AE}" pid="3" name="Order">
    <vt:r8>2125100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